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1"/>
  </p:sldMasterIdLst>
  <p:sldIdLst>
    <p:sldId id="256" r:id="rId2"/>
    <p:sldId id="292" r:id="rId3"/>
    <p:sldId id="293" r:id="rId4"/>
    <p:sldId id="302" r:id="rId5"/>
    <p:sldId id="309" r:id="rId6"/>
    <p:sldId id="310" r:id="rId7"/>
    <p:sldId id="326" r:id="rId8"/>
    <p:sldId id="327" r:id="rId9"/>
    <p:sldId id="334" r:id="rId10"/>
    <p:sldId id="328" r:id="rId11"/>
    <p:sldId id="329" r:id="rId12"/>
    <p:sldId id="313" r:id="rId13"/>
    <p:sldId id="314" r:id="rId14"/>
    <p:sldId id="330" r:id="rId15"/>
    <p:sldId id="315" r:id="rId16"/>
    <p:sldId id="333" r:id="rId17"/>
    <p:sldId id="316" r:id="rId18"/>
    <p:sldId id="337" r:id="rId19"/>
    <p:sldId id="317" r:id="rId20"/>
    <p:sldId id="318" r:id="rId21"/>
    <p:sldId id="319" r:id="rId22"/>
    <p:sldId id="331" r:id="rId23"/>
    <p:sldId id="320" r:id="rId24"/>
    <p:sldId id="336" r:id="rId25"/>
    <p:sldId id="324" r:id="rId26"/>
    <p:sldId id="325" r:id="rId27"/>
    <p:sldId id="321" r:id="rId28"/>
    <p:sldId id="322" r:id="rId29"/>
    <p:sldId id="335" r:id="rId3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AF606853-7671-496A-8E4F-DF71F8EC918B}" styleName="Dunkle Formatvorlage 1 - Akz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1" autoAdjust="0"/>
    <p:restoredTop sz="94637" autoAdjust="0"/>
  </p:normalViewPr>
  <p:slideViewPr>
    <p:cSldViewPr snapToGrid="0" snapToObjects="1">
      <p:cViewPr>
        <p:scale>
          <a:sx n="100" d="100"/>
          <a:sy n="100" d="100"/>
        </p:scale>
        <p:origin x="-1344" y="-4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28.03.19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04F7F5-E012-D240-AD0D-B11C132E98CA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28.03.19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2AA957AF-53C0-420B-9C2D-77DB1416566C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F0C94032-CD4C-4C25-B0C2-CEC720522D92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325FDE-821B-C447-A01B-AA1185BA2401}" type="datetimeFigureOut">
              <a:rPr lang="de-DE" smtClean="0"/>
              <a:t>28.03.19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CF0574B-497B-F140-9972-D14511FA1B1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2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Kupferspirale für junge Frauen</a:t>
            </a:r>
            <a:endParaRPr lang="de-DE" sz="32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DE" dirty="0"/>
              <a:t>Informierte Entscheidung zur </a:t>
            </a:r>
            <a:r>
              <a:rPr lang="de-DE" dirty="0" smtClean="0"/>
              <a:t>Verhütung </a:t>
            </a:r>
            <a:r>
              <a:rPr lang="de-DE" dirty="0"/>
              <a:t>an</a:t>
            </a:r>
          </a:p>
          <a:p>
            <a:r>
              <a:rPr lang="de-DE" dirty="0"/>
              <a:t>ausgewählten </a:t>
            </a:r>
            <a:r>
              <a:rPr lang="de-DE" dirty="0" smtClean="0"/>
              <a:t>Beispielen</a:t>
            </a:r>
          </a:p>
          <a:p>
            <a:r>
              <a:rPr lang="de-DE" dirty="0" smtClean="0">
                <a:latin typeface="+mn-lt"/>
              </a:rPr>
              <a:t>Christiane Florack</a:t>
            </a:r>
            <a:endParaRPr lang="de-DE" dirty="0">
              <a:latin typeface="+mn-lt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9"/>
    </mc:Choice>
    <mc:Fallback>
      <p:transition xmlns:p14="http://schemas.microsoft.com/office/powerpoint/2010/main" spd="slow" advTm="184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zweifelhafter </a:t>
            </a:r>
            <a:r>
              <a:rPr lang="de-DE" sz="2000" b="1" dirty="0">
                <a:latin typeface="+mn-lt"/>
              </a:rPr>
              <a:t>Ruf der Kupferspirale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Beobachtungsstudie Anfang der 80er Jahre: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Zusammenhang zwischen Spiralen und Unterleibsentzündungen</a:t>
            </a:r>
          </a:p>
          <a:p>
            <a:endParaRPr lang="de-DE" sz="1800" b="0" dirty="0" smtClean="0"/>
          </a:p>
        </p:txBody>
      </p:sp>
      <p:sp>
        <p:nvSpPr>
          <p:cNvPr id="6" name="Rechteck 5"/>
          <p:cNvSpPr/>
          <p:nvPr/>
        </p:nvSpPr>
        <p:spPr>
          <a:xfrm>
            <a:off x="19507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Spirale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050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Unterleibs-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infektionen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3456940" y="2882900"/>
            <a:ext cx="822960" cy="18669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Interaktive Schaltfläche: Hilfe 9"/>
          <p:cNvSpPr/>
          <p:nvPr/>
        </p:nvSpPr>
        <p:spPr>
          <a:xfrm>
            <a:off x="3576320" y="2161540"/>
            <a:ext cx="576580" cy="449580"/>
          </a:xfrm>
          <a:prstGeom prst="actionButtonHelp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3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6"/>
    </mc:Choice>
    <mc:Fallback>
      <p:transition xmlns:p14="http://schemas.microsoft.com/office/powerpoint/2010/main" spd="slow" advTm="260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zweifelhafter </a:t>
            </a:r>
            <a:r>
              <a:rPr lang="de-DE" sz="2000" b="1" dirty="0">
                <a:latin typeface="+mn-lt"/>
              </a:rPr>
              <a:t>Ruf der Kupferspirale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Beobachtungsstudie Anfang der 80er Jahre: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Zusammenhang zwischen Spiralen und Unterleibsentzündungen</a:t>
            </a:r>
          </a:p>
          <a:p>
            <a:endParaRPr lang="de-DE" sz="1800" b="0" dirty="0" smtClean="0"/>
          </a:p>
        </p:txBody>
      </p:sp>
      <p:sp>
        <p:nvSpPr>
          <p:cNvPr id="6" name="Rechteck 5"/>
          <p:cNvSpPr/>
          <p:nvPr/>
        </p:nvSpPr>
        <p:spPr>
          <a:xfrm>
            <a:off x="19507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Spirale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050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Unterleibs-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infektionen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302000" y="3776742"/>
            <a:ext cx="1447800" cy="973057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w</a:t>
            </a:r>
            <a:r>
              <a:rPr lang="de-DE" dirty="0" smtClean="0">
                <a:solidFill>
                  <a:srgbClr val="000000"/>
                </a:solidFill>
              </a:rPr>
              <a:t>echselnde Partner /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STI </a:t>
            </a:r>
            <a:r>
              <a:rPr lang="de-DE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3456940" y="2882900"/>
            <a:ext cx="822960" cy="18669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0" name="Interaktive Schaltfläche: Hilfe 9"/>
          <p:cNvSpPr/>
          <p:nvPr/>
        </p:nvSpPr>
        <p:spPr>
          <a:xfrm>
            <a:off x="3576320" y="2161540"/>
            <a:ext cx="576580" cy="449580"/>
          </a:xfrm>
          <a:prstGeom prst="actionButtonHelp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11" name="Pfeil nach links und rechts 10"/>
          <p:cNvSpPr/>
          <p:nvPr/>
        </p:nvSpPr>
        <p:spPr>
          <a:xfrm rot="2676324">
            <a:off x="2372050" y="3769864"/>
            <a:ext cx="949452" cy="16521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 nach rechts 11"/>
          <p:cNvSpPr/>
          <p:nvPr/>
        </p:nvSpPr>
        <p:spPr>
          <a:xfrm rot="18942345" flipV="1">
            <a:off x="4810831" y="3766346"/>
            <a:ext cx="849052" cy="176084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956300" y="43561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STI= sexuell übertragbare Erkrankungen</a:t>
            </a:r>
            <a:endParaRPr lang="de-DE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0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27"/>
    </mc:Choice>
    <mc:Fallback>
      <p:transition xmlns:p14="http://schemas.microsoft.com/office/powerpoint/2010/main" spd="slow" advTm="427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6515100" cy="1028700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Kupferspirale Junge </a:t>
            </a:r>
            <a:r>
              <a:rPr lang="de-DE" sz="2000" b="1" dirty="0" err="1" smtClean="0">
                <a:latin typeface="+mn-lt"/>
              </a:rPr>
              <a:t>frauen</a:t>
            </a:r>
            <a:r>
              <a:rPr lang="de-DE" sz="2000" b="1" dirty="0" smtClean="0">
                <a:latin typeface="+mn-lt"/>
              </a:rPr>
              <a:t/>
            </a:r>
            <a:br>
              <a:rPr lang="de-DE" sz="2000" b="1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unerwünschte Langzeitrisiken</a:t>
            </a:r>
            <a:endParaRPr lang="de-DE" sz="2000" b="1" dirty="0">
              <a:latin typeface="+mn-lt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t="3406" b="3406"/>
          <a:stretch>
            <a:fillRect/>
          </a:stretch>
        </p:blipFill>
        <p:spPr>
          <a:xfrm>
            <a:off x="6033609" y="254239"/>
            <a:ext cx="2640491" cy="1136649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2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4"/>
    </mc:Choice>
    <mc:Fallback>
      <p:transition xmlns:p14="http://schemas.microsoft.com/office/powerpoint/2010/main" spd="slow" advTm="44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6515100" cy="1028700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Kupferspirale Junge </a:t>
            </a:r>
            <a:r>
              <a:rPr lang="de-DE" sz="2000" b="1" dirty="0" err="1" smtClean="0">
                <a:latin typeface="+mn-lt"/>
              </a:rPr>
              <a:t>frauen</a:t>
            </a:r>
            <a:r>
              <a:rPr lang="de-DE" sz="2000" b="1" dirty="0" smtClean="0">
                <a:latin typeface="+mn-lt"/>
              </a:rPr>
              <a:t/>
            </a:r>
            <a:br>
              <a:rPr lang="de-DE" sz="2000" b="1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unerwünschte Langzeitrisiken</a:t>
            </a:r>
            <a:endParaRPr lang="de-DE" sz="2000" b="1" dirty="0">
              <a:latin typeface="+mn-lt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t="3406" b="3406"/>
          <a:stretch>
            <a:fillRect/>
          </a:stretch>
        </p:blipFill>
        <p:spPr>
          <a:xfrm>
            <a:off x="6033609" y="254239"/>
            <a:ext cx="2640491" cy="1136649"/>
          </a:xfrm>
        </p:spPr>
      </p:pic>
      <p:sp>
        <p:nvSpPr>
          <p:cNvPr id="6" name="Rechteck 5"/>
          <p:cNvSpPr/>
          <p:nvPr/>
        </p:nvSpPr>
        <p:spPr>
          <a:xfrm>
            <a:off x="635000" y="1531888"/>
            <a:ext cx="622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Systematische Übersichtsarbeiten</a:t>
            </a:r>
          </a:p>
          <a:p>
            <a:pPr marL="285750" indent="-285750">
              <a:buFont typeface="Wingdings" charset="2"/>
              <a:buChar char="§"/>
            </a:pP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2400300"/>
            <a:ext cx="431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Krashin</a:t>
            </a:r>
            <a:r>
              <a:rPr lang="de-DE" b="1" dirty="0" smtClean="0"/>
              <a:t> 2015 Cochrane Review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Randomisiert kontrollierte Studien</a:t>
            </a:r>
            <a:r>
              <a:rPr lang="de-DE" sz="1600" dirty="0"/>
              <a:t> </a:t>
            </a:r>
            <a:r>
              <a:rPr lang="de-DE" sz="1600" dirty="0" smtClean="0"/>
              <a:t>(RCTs)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Nur eine kleine Studien zu Kupferspiralen (23 Frauen)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Aussagekraft nicht ausreichend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57200" y="4445000"/>
            <a:ext cx="8216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Krashin</a:t>
            </a:r>
            <a:r>
              <a:rPr lang="de-DE" sz="900" dirty="0"/>
              <a:t> J et al. Hormonal </a:t>
            </a:r>
            <a:r>
              <a:rPr lang="de-DE" sz="900" dirty="0" err="1"/>
              <a:t>and</a:t>
            </a:r>
            <a:r>
              <a:rPr lang="de-DE" sz="900" dirty="0"/>
              <a:t> intrauterine </a:t>
            </a:r>
            <a:r>
              <a:rPr lang="de-DE" sz="900" dirty="0" err="1"/>
              <a:t>methods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contraception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women</a:t>
            </a:r>
            <a:r>
              <a:rPr lang="de-DE" sz="900" dirty="0"/>
              <a:t> </a:t>
            </a:r>
            <a:r>
              <a:rPr lang="de-DE" sz="900" dirty="0" err="1"/>
              <a:t>aged</a:t>
            </a:r>
            <a:r>
              <a:rPr lang="de-DE" sz="900" dirty="0"/>
              <a:t> </a:t>
            </a:r>
            <a:r>
              <a:rPr lang="de-DE" sz="900" dirty="0" smtClean="0"/>
              <a:t>25years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younger</a:t>
            </a:r>
            <a:r>
              <a:rPr lang="de-DE" sz="900" dirty="0"/>
              <a:t>. Cochrane Database </a:t>
            </a:r>
            <a:r>
              <a:rPr lang="de-DE" sz="900" dirty="0" err="1"/>
              <a:t>Syst</a:t>
            </a:r>
            <a:r>
              <a:rPr lang="de-DE" sz="900" dirty="0"/>
              <a:t> </a:t>
            </a:r>
            <a:r>
              <a:rPr lang="de-DE" sz="900" dirty="0" err="1"/>
              <a:t>Rev</a:t>
            </a:r>
            <a:r>
              <a:rPr lang="de-DE" sz="900" dirty="0"/>
              <a:t> 2015 Aug 17;(8):</a:t>
            </a:r>
            <a:r>
              <a:rPr lang="de-DE" sz="900" dirty="0" smtClean="0"/>
              <a:t>CD009805</a:t>
            </a:r>
          </a:p>
          <a:p>
            <a:r>
              <a:rPr lang="de-DE" sz="900" dirty="0"/>
              <a:t>Jatlaoui TC et al. The </a:t>
            </a:r>
            <a:r>
              <a:rPr lang="de-DE" sz="900" dirty="0" err="1"/>
              <a:t>safety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intrauterine </a:t>
            </a:r>
            <a:r>
              <a:rPr lang="de-DE" sz="900" dirty="0" err="1"/>
              <a:t>devices</a:t>
            </a:r>
            <a:r>
              <a:rPr lang="de-DE" sz="900" dirty="0"/>
              <a:t> </a:t>
            </a:r>
            <a:r>
              <a:rPr lang="de-DE" sz="900" dirty="0" err="1"/>
              <a:t>among</a:t>
            </a:r>
            <a:r>
              <a:rPr lang="de-DE" sz="900" dirty="0"/>
              <a:t> </a:t>
            </a:r>
            <a:r>
              <a:rPr lang="de-DE" sz="900" dirty="0" err="1"/>
              <a:t>young</a:t>
            </a:r>
            <a:r>
              <a:rPr lang="de-DE" sz="900" dirty="0"/>
              <a:t> </a:t>
            </a:r>
            <a:r>
              <a:rPr lang="de-DE" sz="900" dirty="0" err="1"/>
              <a:t>women</a:t>
            </a:r>
            <a:r>
              <a:rPr lang="de-DE" sz="900" dirty="0"/>
              <a:t>: a </a:t>
            </a:r>
            <a:r>
              <a:rPr lang="de-DE" sz="900" dirty="0" err="1" smtClean="0"/>
              <a:t>systematic</a:t>
            </a:r>
            <a:r>
              <a:rPr lang="de-DE" sz="900" dirty="0" smtClean="0"/>
              <a:t> </a:t>
            </a:r>
            <a:r>
              <a:rPr lang="en-US" sz="900" dirty="0" smtClean="0"/>
              <a:t>review</a:t>
            </a:r>
            <a:r>
              <a:rPr lang="en-US" sz="900" dirty="0"/>
              <a:t>. Contraception 2017;95:17 – 39</a:t>
            </a:r>
            <a:endParaRPr lang="de-DE" sz="9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6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64"/>
    </mc:Choice>
    <mc:Fallback>
      <p:transition xmlns:p14="http://schemas.microsoft.com/office/powerpoint/2010/main" spd="slow" advTm="357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6515100" cy="1028700"/>
          </a:xfrm>
        </p:spPr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Kupferspirale Junge </a:t>
            </a:r>
            <a:r>
              <a:rPr lang="de-DE" sz="2000" b="1" dirty="0" err="1" smtClean="0">
                <a:latin typeface="+mn-lt"/>
              </a:rPr>
              <a:t>frauen</a:t>
            </a:r>
            <a:r>
              <a:rPr lang="de-DE" sz="2000" b="1" dirty="0" smtClean="0">
                <a:latin typeface="+mn-lt"/>
              </a:rPr>
              <a:t/>
            </a:r>
            <a:br>
              <a:rPr lang="de-DE" sz="2000" b="1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unerwünschte Langzeitrisiken</a:t>
            </a:r>
            <a:endParaRPr lang="de-DE" sz="2000" b="1" dirty="0">
              <a:latin typeface="+mn-lt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t="3406" b="3406"/>
          <a:stretch>
            <a:fillRect/>
          </a:stretch>
        </p:blipFill>
        <p:spPr>
          <a:xfrm>
            <a:off x="6033609" y="254239"/>
            <a:ext cx="2640491" cy="1136649"/>
          </a:xfrm>
        </p:spPr>
      </p:pic>
      <p:sp>
        <p:nvSpPr>
          <p:cNvPr id="6" name="Rechteck 5"/>
          <p:cNvSpPr/>
          <p:nvPr/>
        </p:nvSpPr>
        <p:spPr>
          <a:xfrm>
            <a:off x="635000" y="1531888"/>
            <a:ext cx="622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Systematische Übersichtsarbeiten</a:t>
            </a:r>
          </a:p>
          <a:p>
            <a:pPr marL="285750" indent="-285750">
              <a:buFont typeface="Wingdings" charset="2"/>
              <a:buChar char="§"/>
            </a:pP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457200" y="2400300"/>
            <a:ext cx="4318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Krashin</a:t>
            </a:r>
            <a:r>
              <a:rPr lang="de-DE" b="1" dirty="0" smtClean="0"/>
              <a:t> 2015 Cochrane Review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Randomisiert kontrollierte Studien</a:t>
            </a:r>
            <a:r>
              <a:rPr lang="de-DE" sz="1600" dirty="0"/>
              <a:t> </a:t>
            </a:r>
            <a:r>
              <a:rPr lang="de-DE" sz="1600" dirty="0" smtClean="0"/>
              <a:t>(RCTs)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Nur eine kleine Studien zu Kupferspiralen (23 Frauen)</a:t>
            </a:r>
          </a:p>
          <a:p>
            <a:pPr marL="285750" indent="-285750">
              <a:buFont typeface="Arial"/>
              <a:buChar char="•"/>
            </a:pPr>
            <a:r>
              <a:rPr lang="de-DE" sz="1600" dirty="0" smtClean="0"/>
              <a:t>Aussagekraft nicht ausreichend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966809" y="24003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Jatlaoui 2017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RCTs</a:t>
            </a:r>
            <a:r>
              <a:rPr lang="de-DE" dirty="0"/>
              <a:t>,</a:t>
            </a:r>
            <a:r>
              <a:rPr lang="de-DE" dirty="0" smtClean="0"/>
              <a:t> Beobachtungsstudien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14 relevante Studien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200" y="4445000"/>
            <a:ext cx="8216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err="1"/>
              <a:t>Krashin</a:t>
            </a:r>
            <a:r>
              <a:rPr lang="de-DE" sz="900" dirty="0"/>
              <a:t> J et al. Hormonal </a:t>
            </a:r>
            <a:r>
              <a:rPr lang="de-DE" sz="900" dirty="0" err="1"/>
              <a:t>and</a:t>
            </a:r>
            <a:r>
              <a:rPr lang="de-DE" sz="900" dirty="0"/>
              <a:t> intrauterine </a:t>
            </a:r>
            <a:r>
              <a:rPr lang="de-DE" sz="900" dirty="0" err="1"/>
              <a:t>methods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contraception</a:t>
            </a:r>
            <a:r>
              <a:rPr lang="de-DE" sz="900" dirty="0"/>
              <a:t> </a:t>
            </a:r>
            <a:r>
              <a:rPr lang="de-DE" sz="900" dirty="0" err="1"/>
              <a:t>for</a:t>
            </a:r>
            <a:r>
              <a:rPr lang="de-DE" sz="900" dirty="0"/>
              <a:t> </a:t>
            </a:r>
            <a:r>
              <a:rPr lang="de-DE" sz="900" dirty="0" err="1"/>
              <a:t>women</a:t>
            </a:r>
            <a:r>
              <a:rPr lang="de-DE" sz="900" dirty="0"/>
              <a:t> </a:t>
            </a:r>
            <a:r>
              <a:rPr lang="de-DE" sz="900" dirty="0" err="1"/>
              <a:t>aged</a:t>
            </a:r>
            <a:r>
              <a:rPr lang="de-DE" sz="900" dirty="0"/>
              <a:t> </a:t>
            </a:r>
            <a:r>
              <a:rPr lang="de-DE" sz="900" dirty="0" smtClean="0"/>
              <a:t>25years </a:t>
            </a:r>
            <a:r>
              <a:rPr lang="de-DE" sz="900" dirty="0" err="1"/>
              <a:t>and</a:t>
            </a:r>
            <a:r>
              <a:rPr lang="de-DE" sz="900" dirty="0"/>
              <a:t> </a:t>
            </a:r>
            <a:r>
              <a:rPr lang="de-DE" sz="900" dirty="0" err="1"/>
              <a:t>younger</a:t>
            </a:r>
            <a:r>
              <a:rPr lang="de-DE" sz="900" dirty="0"/>
              <a:t>. Cochrane Database </a:t>
            </a:r>
            <a:r>
              <a:rPr lang="de-DE" sz="900" dirty="0" err="1"/>
              <a:t>Syst</a:t>
            </a:r>
            <a:r>
              <a:rPr lang="de-DE" sz="900" dirty="0"/>
              <a:t> </a:t>
            </a:r>
            <a:r>
              <a:rPr lang="de-DE" sz="900" dirty="0" err="1"/>
              <a:t>Rev</a:t>
            </a:r>
            <a:r>
              <a:rPr lang="de-DE" sz="900" dirty="0"/>
              <a:t> 2015 Aug 17;(8):</a:t>
            </a:r>
            <a:r>
              <a:rPr lang="de-DE" sz="900" dirty="0" smtClean="0"/>
              <a:t>CD009805</a:t>
            </a:r>
          </a:p>
          <a:p>
            <a:r>
              <a:rPr lang="de-DE" sz="900" dirty="0"/>
              <a:t>Jatlaoui TC et al. The </a:t>
            </a:r>
            <a:r>
              <a:rPr lang="de-DE" sz="900" dirty="0" err="1"/>
              <a:t>safety</a:t>
            </a:r>
            <a:r>
              <a:rPr lang="de-DE" sz="900" dirty="0"/>
              <a:t> </a:t>
            </a:r>
            <a:r>
              <a:rPr lang="de-DE" sz="900" dirty="0" err="1"/>
              <a:t>of</a:t>
            </a:r>
            <a:r>
              <a:rPr lang="de-DE" sz="900" dirty="0"/>
              <a:t> intrauterine </a:t>
            </a:r>
            <a:r>
              <a:rPr lang="de-DE" sz="900" dirty="0" err="1"/>
              <a:t>devices</a:t>
            </a:r>
            <a:r>
              <a:rPr lang="de-DE" sz="900" dirty="0"/>
              <a:t> </a:t>
            </a:r>
            <a:r>
              <a:rPr lang="de-DE" sz="900" dirty="0" err="1"/>
              <a:t>among</a:t>
            </a:r>
            <a:r>
              <a:rPr lang="de-DE" sz="900" dirty="0"/>
              <a:t> </a:t>
            </a:r>
            <a:r>
              <a:rPr lang="de-DE" sz="900" dirty="0" err="1"/>
              <a:t>young</a:t>
            </a:r>
            <a:r>
              <a:rPr lang="de-DE" sz="900" dirty="0"/>
              <a:t> </a:t>
            </a:r>
            <a:r>
              <a:rPr lang="de-DE" sz="900" dirty="0" err="1"/>
              <a:t>women</a:t>
            </a:r>
            <a:r>
              <a:rPr lang="de-DE" sz="900" dirty="0"/>
              <a:t>: a </a:t>
            </a:r>
            <a:r>
              <a:rPr lang="de-DE" sz="900" dirty="0" err="1" smtClean="0"/>
              <a:t>systematic</a:t>
            </a:r>
            <a:r>
              <a:rPr lang="de-DE" sz="900" dirty="0" smtClean="0"/>
              <a:t> </a:t>
            </a:r>
            <a:r>
              <a:rPr lang="en-US" sz="900" dirty="0" smtClean="0"/>
              <a:t>review</a:t>
            </a:r>
            <a:r>
              <a:rPr lang="en-US" sz="900" dirty="0"/>
              <a:t>. Contraception 2017;95:17 – 39</a:t>
            </a:r>
            <a:endParaRPr lang="de-DE" sz="9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8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6"/>
    </mc:Choice>
    <mc:Fallback>
      <p:transition xmlns:p14="http://schemas.microsoft.com/office/powerpoint/2010/main" spd="slow" advTm="2338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smtClean="0">
                <a:latin typeface="+mn-lt"/>
              </a:rPr>
              <a:t>Jatlaoui 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Methode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14451"/>
            <a:ext cx="7620000" cy="1225549"/>
          </a:xfrm>
        </p:spPr>
        <p:txBody>
          <a:bodyPr>
            <a:normAutofit fontScale="92500" lnSpcReduction="20000"/>
          </a:bodyPr>
          <a:lstStyle/>
          <a:p>
            <a:pPr marL="274320" lvl="1" indent="0">
              <a:buNone/>
            </a:pPr>
            <a:r>
              <a:rPr lang="de-DE" b="0" dirty="0"/>
              <a:t>Suche: Dezember </a:t>
            </a:r>
            <a:r>
              <a:rPr lang="de-DE" b="0" dirty="0" smtClean="0"/>
              <a:t>2015 </a:t>
            </a:r>
          </a:p>
          <a:p>
            <a:pPr marL="274320" lvl="1" indent="0">
              <a:buNone/>
            </a:pPr>
            <a:r>
              <a:rPr lang="de-DE" b="0" dirty="0" smtClean="0"/>
              <a:t>Eingeschlossene Studien: Frauen 25 Jahre und jünger</a:t>
            </a:r>
          </a:p>
          <a:p>
            <a:pPr marL="274320" lvl="1" indent="0">
              <a:buNone/>
            </a:pPr>
            <a:endParaRPr lang="de-DE" b="0" dirty="0"/>
          </a:p>
          <a:p>
            <a:r>
              <a:rPr lang="de-DE" sz="1800" b="0" dirty="0" smtClean="0"/>
              <a:t>    </a:t>
            </a:r>
            <a:endParaRPr lang="de-DE" sz="2200" b="0" dirty="0"/>
          </a:p>
        </p:txBody>
      </p:sp>
      <p:sp>
        <p:nvSpPr>
          <p:cNvPr id="6" name="Textfeld 5"/>
          <p:cNvSpPr txBox="1"/>
          <p:nvPr/>
        </p:nvSpPr>
        <p:spPr>
          <a:xfrm>
            <a:off x="749300" y="2540000"/>
            <a:ext cx="325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Expulsion / Ausstoßung</a:t>
            </a:r>
          </a:p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Perforation der Gebärmutterwand</a:t>
            </a:r>
          </a:p>
          <a:p>
            <a:pPr marL="285750" indent="-285750">
              <a:buFont typeface="Wingdings" charset="2"/>
              <a:buChar char="§"/>
            </a:pPr>
            <a:endParaRPr lang="de-DE" dirty="0" smtClean="0"/>
          </a:p>
          <a:p>
            <a:r>
              <a:rPr lang="de-DE" sz="1600" dirty="0" smtClean="0"/>
              <a:t>Spezifische Risiken bei Spiralen:</a:t>
            </a:r>
          </a:p>
          <a:p>
            <a:r>
              <a:rPr lang="de-DE" sz="1600" dirty="0" smtClean="0"/>
              <a:t>Vergleich junge Frauen zu älteren Frauen</a:t>
            </a:r>
            <a:endParaRPr lang="de-DE" sz="16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3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19"/>
    </mc:Choice>
    <mc:Fallback>
      <p:transition xmlns:p14="http://schemas.microsoft.com/office/powerpoint/2010/main" spd="slow" advTm="437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smtClean="0">
                <a:latin typeface="+mn-lt"/>
              </a:rPr>
              <a:t>Jatlaoui 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Methode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14451"/>
            <a:ext cx="7620000" cy="1631949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de-DE" b="0" dirty="0"/>
              <a:t>Suche: Dezember </a:t>
            </a:r>
            <a:r>
              <a:rPr lang="de-DE" b="0" dirty="0" smtClean="0"/>
              <a:t>2015 </a:t>
            </a:r>
          </a:p>
          <a:p>
            <a:pPr marL="274320" lvl="1" indent="0">
              <a:buNone/>
            </a:pPr>
            <a:r>
              <a:rPr lang="de-DE" b="0" dirty="0" smtClean="0"/>
              <a:t>Eingeschlossene </a:t>
            </a:r>
            <a:r>
              <a:rPr lang="de-DE" b="0" dirty="0"/>
              <a:t>Studien</a:t>
            </a:r>
            <a:r>
              <a:rPr lang="de-DE" b="0" dirty="0" smtClean="0"/>
              <a:t>: Frauen 25 Jahre und jünger</a:t>
            </a:r>
          </a:p>
          <a:p>
            <a:pPr marL="274320" lvl="1" indent="0">
              <a:buNone/>
            </a:pPr>
            <a:endParaRPr lang="de-DE" b="0" dirty="0"/>
          </a:p>
          <a:p>
            <a:r>
              <a:rPr lang="de-DE" sz="1800" b="0" dirty="0" smtClean="0"/>
              <a:t>    </a:t>
            </a:r>
            <a:endParaRPr lang="de-DE" sz="2200" b="0" dirty="0"/>
          </a:p>
        </p:txBody>
      </p:sp>
      <p:sp>
        <p:nvSpPr>
          <p:cNvPr id="6" name="Textfeld 5"/>
          <p:cNvSpPr txBox="1"/>
          <p:nvPr/>
        </p:nvSpPr>
        <p:spPr>
          <a:xfrm>
            <a:off x="749300" y="2362200"/>
            <a:ext cx="325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Expulsion / Ausstoßung</a:t>
            </a:r>
          </a:p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Perforation der Gebärmutterwand</a:t>
            </a:r>
          </a:p>
          <a:p>
            <a:pPr marL="285750" indent="-285750">
              <a:buFont typeface="Wingdings" charset="2"/>
              <a:buChar char="§"/>
            </a:pPr>
            <a:endParaRPr lang="de-DE" dirty="0" smtClean="0"/>
          </a:p>
          <a:p>
            <a:r>
              <a:rPr lang="de-DE" sz="1600" dirty="0" smtClean="0"/>
              <a:t>Spezifische Risiken bei Spiralen:</a:t>
            </a:r>
          </a:p>
          <a:p>
            <a:r>
              <a:rPr lang="de-DE" sz="1600" dirty="0" smtClean="0"/>
              <a:t>Vergleich junge Frauen zu älteren Frauen</a:t>
            </a:r>
            <a:endParaRPr lang="de-DE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965700" y="2413000"/>
            <a:ext cx="3784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Verhütungssicherheit</a:t>
            </a:r>
          </a:p>
          <a:p>
            <a:pPr marL="285750" indent="-285750">
              <a:buFont typeface="Wingdings" charset="2"/>
              <a:buChar char="§"/>
            </a:pPr>
            <a:r>
              <a:rPr lang="de-DE" b="1" dirty="0" smtClean="0"/>
              <a:t>Infektion der Beckenorgane</a:t>
            </a:r>
          </a:p>
          <a:p>
            <a:pPr marL="285750" indent="-285750">
              <a:buFont typeface="Wingdings" charset="2"/>
              <a:buChar char="§"/>
            </a:pPr>
            <a:r>
              <a:rPr lang="de-DE" b="1" dirty="0"/>
              <a:t>s</a:t>
            </a:r>
            <a:r>
              <a:rPr lang="de-DE" b="1" dirty="0" smtClean="0"/>
              <a:t>tärkere Regelblutungen</a:t>
            </a:r>
          </a:p>
          <a:p>
            <a:pPr marL="285750" indent="-285750">
              <a:buFont typeface="Wingdings" charset="2"/>
              <a:buChar char="§"/>
            </a:pPr>
            <a:endParaRPr lang="de-DE" dirty="0" smtClean="0"/>
          </a:p>
          <a:p>
            <a:r>
              <a:rPr lang="de-DE" sz="1600" dirty="0" smtClean="0"/>
              <a:t>Vergleich junge Frauen mit Kupferspirale zu jungen Frauen mit anderen </a:t>
            </a:r>
            <a:r>
              <a:rPr lang="de-DE" sz="1600" dirty="0" err="1" smtClean="0"/>
              <a:t>Verhütungsmethoden</a:t>
            </a:r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/>
              <a:t>Vergleich junge Frauen zu älteren Frauen </a:t>
            </a:r>
          </a:p>
          <a:p>
            <a:endParaRPr lang="de-DE" sz="16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41"/>
    </mc:Choice>
    <mc:Fallback>
      <p:transition xmlns:p14="http://schemas.microsoft.com/office/powerpoint/2010/main" spd="slow" advTm="2314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Perforation der Gebärmutterwand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600" b="0" dirty="0"/>
              <a:t>i</a:t>
            </a:r>
            <a:r>
              <a:rPr lang="de-DE" sz="1600" b="0" dirty="0" smtClean="0"/>
              <a:t>nsgesamt 4 Beobachtungsstudien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600" b="0" dirty="0" smtClean="0"/>
              <a:t>2 </a:t>
            </a:r>
            <a:r>
              <a:rPr lang="de-DE" sz="1600" b="0" dirty="0"/>
              <a:t>Studien </a:t>
            </a:r>
            <a:r>
              <a:rPr lang="de-DE" sz="1600" b="0" dirty="0" smtClean="0"/>
              <a:t>„gute Qualität“</a:t>
            </a:r>
            <a:r>
              <a:rPr lang="de-DE" sz="1600" b="0" dirty="0"/>
              <a:t>, 2 </a:t>
            </a:r>
            <a:r>
              <a:rPr lang="de-DE" sz="1600" b="0" dirty="0" smtClean="0"/>
              <a:t>„ schlechte Qualität“</a:t>
            </a:r>
            <a:endParaRPr lang="de-DE" sz="1600" b="0" dirty="0"/>
          </a:p>
          <a:p>
            <a:pPr marL="342900" indent="-342900">
              <a:buFont typeface="Wingdings" charset="2"/>
              <a:buChar char="§"/>
            </a:pPr>
            <a:r>
              <a:rPr lang="de-DE" sz="1600" b="0" dirty="0" smtClean="0"/>
              <a:t>Teilnehmerzahlen </a:t>
            </a:r>
            <a:r>
              <a:rPr lang="de-DE" sz="1600" b="0" dirty="0"/>
              <a:t>von 233 bis </a:t>
            </a:r>
            <a:r>
              <a:rPr lang="de-DE" sz="1600" b="0" dirty="0" err="1"/>
              <a:t>über</a:t>
            </a:r>
            <a:r>
              <a:rPr lang="de-DE" sz="1600" b="0" dirty="0"/>
              <a:t> 90.000 </a:t>
            </a:r>
            <a:r>
              <a:rPr lang="de-DE" sz="1600" b="0" dirty="0" smtClean="0"/>
              <a:t>Frauen </a:t>
            </a:r>
          </a:p>
          <a:p>
            <a:pPr marL="342900" indent="-342900">
              <a:buFont typeface="Wingdings" charset="2"/>
              <a:buChar char="§"/>
            </a:pPr>
            <a:endParaRPr lang="de-DE" sz="1600" b="0" dirty="0" smtClean="0"/>
          </a:p>
          <a:p>
            <a:pPr marL="342900" indent="-342900">
              <a:buFont typeface="Wingdings" charset="2"/>
              <a:buChar char="§"/>
            </a:pPr>
            <a:r>
              <a:rPr lang="de-DE" sz="1600" b="0" dirty="0" smtClean="0"/>
              <a:t>Perforationsrate in </a:t>
            </a:r>
            <a:r>
              <a:rPr lang="de-DE" sz="1600" b="0" dirty="0"/>
              <a:t>den beiden größeren </a:t>
            </a:r>
            <a:r>
              <a:rPr lang="de-DE" sz="1600" b="0" dirty="0" smtClean="0"/>
              <a:t>Studien: 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600" dirty="0" smtClean="0"/>
              <a:t>etwa 0 bis 1 von 1000 Frauen </a:t>
            </a:r>
            <a:r>
              <a:rPr lang="de-DE" sz="1600" dirty="0"/>
              <a:t>unabhängig vom Alter der </a:t>
            </a:r>
            <a:r>
              <a:rPr lang="de-DE" sz="1600" dirty="0" smtClean="0"/>
              <a:t>Frauen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1079500" y="4594624"/>
            <a:ext cx="59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2"/>
    </mc:Choice>
    <mc:Fallback>
      <p:transition xmlns:p14="http://schemas.microsoft.com/office/powerpoint/2010/main" spd="slow" advTm="2505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Perforation der Gebärmutterwand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1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4610"/>
              </p:ext>
            </p:extLst>
          </p:nvPr>
        </p:nvGraphicFramePr>
        <p:xfrm>
          <a:off x="952500" y="2205990"/>
          <a:ext cx="6096000" cy="134111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25-</a:t>
                      </a:r>
                      <a:r>
                        <a:rPr lang="de-DE" sz="1400" dirty="0" smtClean="0"/>
                        <a:t>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Perforation</a:t>
                      </a:r>
                    </a:p>
                    <a:p>
                      <a:endParaRPr lang="de-DE" sz="1200" b="1" dirty="0" smtClean="0"/>
                    </a:p>
                    <a:p>
                      <a:r>
                        <a:rPr lang="de-DE" sz="1200" dirty="0" smtClean="0"/>
                        <a:t>innerhalb der ersten 12 Monate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0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0</a:t>
                      </a:r>
                      <a:endParaRPr lang="de-DE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0 von 2027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0</a:t>
                      </a:r>
                      <a:endParaRPr lang="de-DE" sz="1400" dirty="0">
                        <a:solidFill>
                          <a:srgbClr val="558E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7 von 17.570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r>
                        <a:rPr lang="de-DE" sz="1400" b="1" dirty="0" smtClean="0"/>
                        <a:t>4 von 10.000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58800" y="1445024"/>
            <a:ext cx="59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1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42"/>
    </mc:Choice>
    <mc:Fallback>
      <p:transition xmlns:p14="http://schemas.microsoft.com/office/powerpoint/2010/main" spd="slow" advTm="467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entzündliche </a:t>
            </a:r>
            <a:r>
              <a:rPr lang="de-DE" sz="2000" b="1" dirty="0">
                <a:latin typeface="+mn-lt"/>
              </a:rPr>
              <a:t>Erkrankung </a:t>
            </a:r>
            <a:r>
              <a:rPr lang="de-DE" sz="2000" b="1" dirty="0" smtClean="0">
                <a:latin typeface="+mn-lt"/>
              </a:rPr>
              <a:t>der Beckenorgane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de-DE" sz="1600" dirty="0" smtClean="0"/>
              <a:t>direkter Vergleich mit anderen Verhütungsmethoden: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de-DE" sz="1600" b="0" dirty="0" smtClean="0"/>
              <a:t>nur </a:t>
            </a:r>
            <a:r>
              <a:rPr lang="de-DE" sz="1600" b="0" dirty="0"/>
              <a:t>für Hormonspiralen: kein Anhalt </a:t>
            </a:r>
            <a:r>
              <a:rPr lang="de-DE" sz="1600" b="0" dirty="0" err="1"/>
              <a:t>für</a:t>
            </a:r>
            <a:r>
              <a:rPr lang="de-DE" sz="1600" b="0" dirty="0"/>
              <a:t> </a:t>
            </a:r>
            <a:r>
              <a:rPr lang="de-DE" sz="1600" b="0" dirty="0" smtClean="0"/>
              <a:t>höheres </a:t>
            </a:r>
            <a:r>
              <a:rPr lang="de-DE" sz="1600" dirty="0" smtClean="0"/>
              <a:t>Risiko</a:t>
            </a:r>
            <a:r>
              <a:rPr lang="de-DE" sz="1600" b="0" dirty="0" smtClean="0"/>
              <a:t> bei </a:t>
            </a:r>
            <a:r>
              <a:rPr lang="de-DE" sz="1600" b="0" dirty="0"/>
              <a:t>jungen Frauen mit </a:t>
            </a:r>
            <a:r>
              <a:rPr lang="de-DE" sz="1600" dirty="0"/>
              <a:t>H</a:t>
            </a:r>
            <a:r>
              <a:rPr lang="de-DE" sz="1600" b="0" dirty="0" smtClean="0"/>
              <a:t>ormonspirale im </a:t>
            </a:r>
            <a:r>
              <a:rPr lang="de-DE" sz="1600" b="0" dirty="0"/>
              <a:t>Vergleich zu anderen </a:t>
            </a:r>
            <a:r>
              <a:rPr lang="de-DE" sz="1600" b="0" dirty="0" err="1" smtClean="0"/>
              <a:t>Verhütungsmethoden</a:t>
            </a:r>
            <a:endParaRPr lang="de-DE" sz="1600" b="0" dirty="0" smtClean="0"/>
          </a:p>
          <a:p>
            <a:pPr marL="742950" lvl="1" indent="-285750">
              <a:buFont typeface="Wingdings" charset="2"/>
              <a:buChar char="§"/>
            </a:pPr>
            <a:endParaRPr lang="de-DE" sz="1600" dirty="0"/>
          </a:p>
          <a:p>
            <a:pPr marL="285750" indent="-285750">
              <a:buFont typeface="Wingdings" charset="2"/>
              <a:buChar char="§"/>
            </a:pPr>
            <a:r>
              <a:rPr lang="de-DE" sz="1600" b="1" dirty="0" smtClean="0"/>
              <a:t>Vergleich Risiko </a:t>
            </a:r>
            <a:r>
              <a:rPr lang="de-DE" sz="1600" b="1" dirty="0"/>
              <a:t>bei </a:t>
            </a:r>
            <a:r>
              <a:rPr lang="de-DE" sz="1600" b="1" dirty="0" smtClean="0"/>
              <a:t>jüngeren </a:t>
            </a:r>
            <a:r>
              <a:rPr lang="de-DE" sz="1600" b="1" dirty="0"/>
              <a:t>Frauen mit Kupferspirale </a:t>
            </a:r>
            <a:r>
              <a:rPr lang="de-DE" sz="1600" b="1" dirty="0" smtClean="0"/>
              <a:t>zu </a:t>
            </a:r>
            <a:r>
              <a:rPr lang="de-DE" sz="1600" b="1" dirty="0"/>
              <a:t>älteren </a:t>
            </a:r>
            <a:r>
              <a:rPr lang="de-DE" sz="1600" b="1" dirty="0" smtClean="0"/>
              <a:t>Frauen mit Kupferspirale:</a:t>
            </a:r>
            <a:endParaRPr lang="de-DE" sz="1600" dirty="0" smtClean="0"/>
          </a:p>
          <a:p>
            <a:pPr marL="742950" lvl="1" indent="-285750">
              <a:buFont typeface="Wingdings" charset="2"/>
              <a:buChar char="§"/>
            </a:pPr>
            <a:r>
              <a:rPr lang="de-DE" sz="1600" b="0" dirty="0"/>
              <a:t>kein Anhalt </a:t>
            </a:r>
            <a:r>
              <a:rPr lang="de-DE" sz="1600" b="0" dirty="0" err="1"/>
              <a:t>für</a:t>
            </a:r>
            <a:r>
              <a:rPr lang="de-DE" sz="1600" b="0" dirty="0"/>
              <a:t> ein erhöhtes </a:t>
            </a:r>
            <a:r>
              <a:rPr lang="de-DE" sz="1600" b="0" dirty="0" smtClean="0"/>
              <a:t>Risiko </a:t>
            </a:r>
            <a:r>
              <a:rPr lang="de-DE" sz="1600" b="0" dirty="0"/>
              <a:t>bei </a:t>
            </a:r>
            <a:r>
              <a:rPr lang="de-DE" sz="1600" b="0" dirty="0" err="1"/>
              <a:t>jüngeren</a:t>
            </a:r>
            <a:r>
              <a:rPr lang="de-DE" sz="1600" b="0" dirty="0"/>
              <a:t> </a:t>
            </a:r>
            <a:r>
              <a:rPr lang="de-DE" sz="1600" b="0" dirty="0" smtClean="0"/>
              <a:t>Frauen</a:t>
            </a:r>
          </a:p>
          <a:p>
            <a:pPr marL="742950" lvl="1" indent="-285750">
              <a:buFont typeface="Wingdings" charset="2"/>
              <a:buChar char="§"/>
            </a:pPr>
            <a:endParaRPr lang="de-DE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de-DE" sz="1600" dirty="0" smtClean="0">
                <a:solidFill>
                  <a:srgbClr val="FF0000"/>
                </a:solidFill>
              </a:rPr>
              <a:t>Studienqualität meist schlecht!</a:t>
            </a:r>
          </a:p>
          <a:p>
            <a:pPr marL="742950" lvl="1" indent="-285750">
              <a:buFont typeface="Wingdings" charset="2"/>
              <a:buChar char="§"/>
            </a:pPr>
            <a:r>
              <a:rPr lang="de-DE" sz="1600" b="0" dirty="0" smtClean="0"/>
              <a:t>falsche </a:t>
            </a:r>
            <a:r>
              <a:rPr lang="de-DE" sz="1600" b="0" dirty="0"/>
              <a:t>Vergleichsgruppen, Überdiagnosen und nicht </a:t>
            </a:r>
            <a:r>
              <a:rPr lang="de-DE" sz="1600" b="0" dirty="0" smtClean="0"/>
              <a:t>berücksichtigte Störgrößen </a:t>
            </a:r>
            <a:r>
              <a:rPr lang="de-DE" sz="1600" b="0" dirty="0"/>
              <a:t>(Sexualverhalten und Kondomgebrauch)</a:t>
            </a:r>
          </a:p>
          <a:p>
            <a:pPr marL="285750" indent="-285750">
              <a:buFont typeface="Wingdings" charset="2"/>
              <a:buChar char="§"/>
            </a:pPr>
            <a:endParaRPr lang="de-DE" sz="1600" b="0" dirty="0" smtClean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07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32"/>
    </mc:Choice>
    <mc:Fallback>
      <p:transition xmlns:p14="http://schemas.microsoft.com/office/powerpoint/2010/main" spd="slow" advTm="471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699" y="257175"/>
            <a:ext cx="6508377" cy="85725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KUPFERSPIRALE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KUPFERIUP, CUIUP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t="12286" b="12286"/>
          <a:stretch>
            <a:fillRect/>
          </a:stretch>
        </p:blipFill>
        <p:spPr>
          <a:xfrm>
            <a:off x="457200" y="1314451"/>
            <a:ext cx="4145130" cy="1784349"/>
          </a:xfrm>
        </p:spPr>
      </p:pic>
      <p:sp>
        <p:nvSpPr>
          <p:cNvPr id="6" name="Textfeld 5"/>
          <p:cNvSpPr txBox="1"/>
          <p:nvPr/>
        </p:nvSpPr>
        <p:spPr>
          <a:xfrm>
            <a:off x="4940300" y="1314451"/>
            <a:ext cx="3911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Abgabe von kleinsten </a:t>
            </a:r>
            <a:r>
              <a:rPr lang="de-DE" dirty="0"/>
              <a:t>Mengen an </a:t>
            </a:r>
            <a:r>
              <a:rPr lang="de-DE" dirty="0" smtClean="0"/>
              <a:t>Kupfer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Beeinträchtigung der Spermien</a:t>
            </a:r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Fremdkörperreaktion </a:t>
            </a:r>
            <a:r>
              <a:rPr lang="mr-IN" dirty="0" smtClean="0"/>
              <a:t>–</a:t>
            </a:r>
            <a:r>
              <a:rPr lang="de-DE" dirty="0" smtClean="0"/>
              <a:t> verhindert Einnistung der Eizelle</a:t>
            </a:r>
          </a:p>
          <a:p>
            <a:pPr marL="285750" indent="-285750">
              <a:buFont typeface="Arial"/>
              <a:buChar char="•"/>
            </a:pPr>
            <a:r>
              <a:rPr lang="de-DE" dirty="0"/>
              <a:t>k</a:t>
            </a:r>
            <a:r>
              <a:rPr lang="de-DE" dirty="0" smtClean="0"/>
              <a:t>eine Beeinflussung des Hormonzyklus </a:t>
            </a:r>
            <a:endParaRPr lang="de-DE" dirty="0"/>
          </a:p>
        </p:txBody>
      </p:sp>
      <p:pic>
        <p:nvPicPr>
          <p:cNvPr id="7" name="Bild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93" y="3465269"/>
            <a:ext cx="27686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9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2"/>
    </mc:Choice>
    <mc:Fallback>
      <p:transition xmlns:p14="http://schemas.microsoft.com/office/powerpoint/2010/main" spd="slow" advTm="360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err="1">
                <a:latin typeface="+mn-lt"/>
              </a:rPr>
              <a:t>entzündliche</a:t>
            </a:r>
            <a:r>
              <a:rPr lang="de-DE" sz="2000" b="1" dirty="0">
                <a:latin typeface="+mn-lt"/>
              </a:rPr>
              <a:t> Erkrankung </a:t>
            </a:r>
            <a:r>
              <a:rPr lang="de-DE" sz="2000" b="1" dirty="0" smtClean="0">
                <a:latin typeface="+mn-lt"/>
              </a:rPr>
              <a:t>der Beckenorgane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743512"/>
              </p:ext>
            </p:extLst>
          </p:nvPr>
        </p:nvGraphicFramePr>
        <p:xfrm>
          <a:off x="787400" y="1483124"/>
          <a:ext cx="6096000" cy="15240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2131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25-</a:t>
                      </a:r>
                      <a:r>
                        <a:rPr lang="de-DE" sz="1400" dirty="0" smtClean="0"/>
                        <a:t>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Entzündliche</a:t>
                      </a:r>
                      <a:r>
                        <a:rPr lang="de-DE" sz="1200" b="1" baseline="0" dirty="0" smtClean="0"/>
                        <a:t> Erkrankung der Beckenorgane</a:t>
                      </a:r>
                      <a:endParaRPr lang="de-DE" sz="1200" b="1" dirty="0" smtClean="0"/>
                    </a:p>
                    <a:p>
                      <a:r>
                        <a:rPr lang="de-DE" sz="1200" dirty="0" smtClean="0"/>
                        <a:t>innerhalb der ersten 12 Monate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3 von 1.000</a:t>
                      </a:r>
                    </a:p>
                    <a:p>
                      <a:endParaRPr lang="de-DE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 von 2027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  <a:p>
                      <a:endParaRPr lang="de-DE" sz="1400" dirty="0">
                        <a:solidFill>
                          <a:srgbClr val="558E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23 von 17.570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787400" y="4594623"/>
            <a:ext cx="59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0"/>
    </mc:Choice>
    <mc:Fallback>
      <p:transition xmlns:p14="http://schemas.microsoft.com/office/powerpoint/2010/main" spd="slow" advTm="130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entzündliche </a:t>
            </a:r>
            <a:r>
              <a:rPr lang="de-DE" sz="2000" b="1" dirty="0">
                <a:latin typeface="+mn-lt"/>
              </a:rPr>
              <a:t>Erkrankung </a:t>
            </a:r>
            <a:r>
              <a:rPr lang="de-DE" sz="2000" b="1" dirty="0" smtClean="0">
                <a:latin typeface="+mn-lt"/>
              </a:rPr>
              <a:t>der Beckenorgane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12821"/>
              </p:ext>
            </p:extLst>
          </p:nvPr>
        </p:nvGraphicFramePr>
        <p:xfrm>
          <a:off x="787400" y="1483124"/>
          <a:ext cx="6096000" cy="246887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2131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25-</a:t>
                      </a:r>
                      <a:r>
                        <a:rPr lang="de-DE" sz="1400" dirty="0" smtClean="0"/>
                        <a:t>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Entzündliche</a:t>
                      </a:r>
                      <a:r>
                        <a:rPr lang="de-DE" sz="1200" b="0" baseline="0" dirty="0" smtClean="0"/>
                        <a:t> Erkrankung der Beckenorgane</a:t>
                      </a:r>
                    </a:p>
                    <a:p>
                      <a:r>
                        <a:rPr lang="de-DE" sz="1200" b="1" baseline="0" dirty="0" smtClean="0"/>
                        <a:t>Kupferspirale</a:t>
                      </a:r>
                      <a:endParaRPr lang="de-DE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3 von 1.000</a:t>
                      </a:r>
                    </a:p>
                    <a:p>
                      <a:endParaRPr lang="de-DE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 von 2027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  <a:p>
                      <a:endParaRPr lang="de-DE" sz="1400" dirty="0">
                        <a:solidFill>
                          <a:srgbClr val="558E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23 von 17.570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Entzündliche</a:t>
                      </a:r>
                      <a:r>
                        <a:rPr lang="de-DE" sz="1200" b="0" baseline="0" dirty="0" smtClean="0"/>
                        <a:t> Erkrankung der Beckenorgane</a:t>
                      </a:r>
                    </a:p>
                    <a:p>
                      <a:r>
                        <a:rPr lang="de-DE" sz="1200" b="1" baseline="0" dirty="0" smtClean="0"/>
                        <a:t>Hormonspirale</a:t>
                      </a:r>
                      <a:endParaRPr lang="de-DE" sz="1200" b="1" dirty="0" smtClean="0"/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 von 1528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2 von 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9 von 7860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38 von 61.197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76300" y="4381500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5"/>
    </mc:Choice>
    <mc:Fallback>
      <p:transition xmlns:p14="http://schemas.microsoft.com/office/powerpoint/2010/main" spd="slow" advTm="50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entzündliche </a:t>
            </a:r>
            <a:r>
              <a:rPr lang="de-DE" sz="2000" b="1" dirty="0">
                <a:latin typeface="+mn-lt"/>
              </a:rPr>
              <a:t>Erkrankung </a:t>
            </a:r>
            <a:r>
              <a:rPr lang="de-DE" sz="2000" b="1" dirty="0" smtClean="0">
                <a:latin typeface="+mn-lt"/>
              </a:rPr>
              <a:t>der Beckenorgane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520698"/>
              </p:ext>
            </p:extLst>
          </p:nvPr>
        </p:nvGraphicFramePr>
        <p:xfrm>
          <a:off x="787400" y="1483124"/>
          <a:ext cx="6096000" cy="23164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2131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25-</a:t>
                      </a:r>
                      <a:r>
                        <a:rPr lang="de-DE" sz="1400" dirty="0" smtClean="0"/>
                        <a:t>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Entzündliche</a:t>
                      </a:r>
                      <a:r>
                        <a:rPr lang="de-DE" sz="1200" b="0" baseline="0" dirty="0" smtClean="0"/>
                        <a:t> Erkrankung der Beckenorgane</a:t>
                      </a:r>
                    </a:p>
                    <a:p>
                      <a:r>
                        <a:rPr lang="de-DE" sz="1200" b="1" baseline="0" dirty="0" smtClean="0"/>
                        <a:t>Kupferspirale</a:t>
                      </a:r>
                      <a:endParaRPr lang="de-DE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1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3 von 1.000</a:t>
                      </a:r>
                    </a:p>
                    <a:p>
                      <a:endParaRPr lang="de-DE" sz="14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 von 2027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  <a:p>
                      <a:endParaRPr lang="de-DE" sz="1400" dirty="0">
                        <a:solidFill>
                          <a:srgbClr val="558E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23 von 17.570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Entzündliche</a:t>
                      </a:r>
                      <a:r>
                        <a:rPr lang="de-DE" sz="1200" b="0" baseline="0" dirty="0" smtClean="0"/>
                        <a:t> Erkrankung der Beckenorgane</a:t>
                      </a:r>
                    </a:p>
                    <a:p>
                      <a:r>
                        <a:rPr lang="de-DE" sz="1200" b="1" baseline="0" dirty="0" smtClean="0"/>
                        <a:t>Hormonspirale</a:t>
                      </a:r>
                      <a:endParaRPr lang="de-DE" sz="1200" b="1" dirty="0" smtClean="0"/>
                    </a:p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3 von 1528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2 von 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9 von 7860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38 von 61.197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76300" y="4381500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3712585"/>
            <a:ext cx="6540500" cy="133783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"/>
    </mc:Choice>
    <mc:Fallback>
      <p:transition xmlns:p14="http://schemas.microsoft.com/office/powerpoint/2010/main" spd="slow" advTm="820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b="1" dirty="0" err="1" smtClean="0">
                <a:latin typeface="+mn-lt"/>
              </a:rPr>
              <a:t>eileiterschwangerschaft</a:t>
            </a:r>
            <a:r>
              <a:rPr lang="de-DE" sz="2000" b="1" dirty="0" smtClean="0">
                <a:latin typeface="+mn-lt"/>
              </a:rPr>
              <a:t> / </a:t>
            </a:r>
            <a:r>
              <a:rPr lang="de-DE" sz="2000" b="1" dirty="0" err="1" smtClean="0">
                <a:latin typeface="+mn-lt"/>
              </a:rPr>
              <a:t>ektope</a:t>
            </a:r>
            <a:r>
              <a:rPr lang="de-DE" sz="2000" b="1" dirty="0" smtClean="0">
                <a:latin typeface="+mn-lt"/>
              </a:rPr>
              <a:t> Schwangerschaft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r>
              <a:rPr lang="de-DE" sz="1400" b="0" dirty="0" smtClean="0"/>
              <a:t>     Gesamtbevölkerung: etwa </a:t>
            </a:r>
            <a:r>
              <a:rPr lang="de-DE" sz="1400" b="0" dirty="0"/>
              <a:t>1 bis 2 von 1.000 Frauen pro </a:t>
            </a:r>
            <a:r>
              <a:rPr lang="de-DE" sz="1400" b="0" dirty="0" smtClean="0"/>
              <a:t>Jahr</a:t>
            </a: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733506"/>
              </p:ext>
            </p:extLst>
          </p:nvPr>
        </p:nvGraphicFramePr>
        <p:xfrm>
          <a:off x="787400" y="1483124"/>
          <a:ext cx="6096000" cy="15240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2131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24-44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err="1" smtClean="0"/>
                        <a:t>Ektope</a:t>
                      </a:r>
                      <a:r>
                        <a:rPr lang="de-DE" sz="1200" b="0" baseline="0" dirty="0" smtClean="0"/>
                        <a:t> Schwangerschaft</a:t>
                      </a:r>
                    </a:p>
                    <a:p>
                      <a:r>
                        <a:rPr lang="de-DE" sz="1200" b="1" baseline="0" dirty="0" smtClean="0"/>
                        <a:t>Kupferspirale</a:t>
                      </a:r>
                    </a:p>
                    <a:p>
                      <a:r>
                        <a:rPr lang="de-DE" sz="1200" b="0" baseline="0" dirty="0" smtClean="0"/>
                        <a:t>innerhalb der ersten 12 Monate</a:t>
                      </a:r>
                      <a:endParaRPr lang="de-DE" sz="12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0 von 307</a:t>
                      </a:r>
                    </a:p>
                    <a:p>
                      <a:endParaRPr lang="de-DE" sz="1400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0</a:t>
                      </a:r>
                      <a:endParaRPr lang="de-DE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3 von 2027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1 von 1.000</a:t>
                      </a:r>
                    </a:p>
                    <a:p>
                      <a:endParaRPr lang="de-DE" sz="1400" dirty="0">
                        <a:solidFill>
                          <a:srgbClr val="558ED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21 von 17.570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1 von 1.000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876300" y="4381500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7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Unfruchtbarkeit / Infertilität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de-DE" sz="1800" b="0" dirty="0"/>
              <a:t>k</a:t>
            </a:r>
            <a:r>
              <a:rPr lang="de-DE" sz="1800" b="0" dirty="0" smtClean="0"/>
              <a:t>eine Studie zu Unfruchtbarkeit bei jungen Frauen</a:t>
            </a:r>
            <a:endParaRPr lang="de-DE" sz="1800" b="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7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3"/>
    </mc:Choice>
    <mc:Fallback>
      <p:transition xmlns:p14="http://schemas.microsoft.com/office/powerpoint/2010/main" spd="slow" advTm="83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>
                <a:latin typeface="+mn-lt"/>
              </a:rPr>
              <a:t>Skjeldestad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smtClean="0">
                <a:latin typeface="+mn-lt"/>
              </a:rPr>
              <a:t>2008</a:t>
            </a:r>
            <a:r>
              <a:rPr lang="de-DE" sz="2000" dirty="0">
                <a:latin typeface="+mn-lt"/>
              </a:rPr>
              <a:t/>
            </a:r>
            <a:br>
              <a:rPr lang="de-DE" sz="2000" dirty="0">
                <a:latin typeface="+mn-lt"/>
              </a:rPr>
            </a:br>
            <a:r>
              <a:rPr lang="de-DE" sz="2000" b="1" dirty="0" smtClean="0">
                <a:latin typeface="+mn-lt"/>
              </a:rPr>
              <a:t>Unfruchtbarkeit / </a:t>
            </a:r>
            <a:r>
              <a:rPr lang="de-DE" sz="2000" b="1" dirty="0" err="1" smtClean="0">
                <a:latin typeface="+mn-lt"/>
              </a:rPr>
              <a:t>infertilität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85750" indent="-285750">
              <a:buFont typeface="Wingdings" charset="2"/>
              <a:buChar char="§"/>
            </a:pPr>
            <a:endParaRPr lang="de-DE" sz="6400" dirty="0" smtClean="0"/>
          </a:p>
          <a:p>
            <a:pPr marL="285750" indent="-285750">
              <a:buFont typeface="Wingdings" charset="2"/>
              <a:buChar char="§"/>
            </a:pPr>
            <a:r>
              <a:rPr lang="de-DE" sz="6400" b="0" dirty="0" smtClean="0"/>
              <a:t>Übersichtsarbeit zur Frage Unfruchtbarkeit nach Verhütung mittels Spirale  (Frauen aller Altersklassen):</a:t>
            </a:r>
          </a:p>
          <a:p>
            <a:pPr marL="285750" indent="-285750">
              <a:buFont typeface="Wingdings" charset="2"/>
              <a:buChar char="§"/>
            </a:pPr>
            <a:r>
              <a:rPr lang="de-DE" sz="6400" b="0" dirty="0" smtClean="0"/>
              <a:t>Schwangerschaftsraten nach </a:t>
            </a:r>
            <a:r>
              <a:rPr lang="de-DE" sz="6400" b="0" dirty="0"/>
              <a:t>Entfernen der Spirale gleichverteilt wie in </a:t>
            </a:r>
            <a:r>
              <a:rPr lang="de-DE" sz="6400" b="0" dirty="0" smtClean="0"/>
              <a:t>der Normalbevölkerung</a:t>
            </a:r>
            <a:br>
              <a:rPr lang="de-DE" sz="6400" b="0" dirty="0" smtClean="0"/>
            </a:br>
            <a:endParaRPr lang="de-DE" sz="6400" b="0" dirty="0"/>
          </a:p>
          <a:p>
            <a:pPr marL="285750" indent="-285750">
              <a:buFont typeface="Wingdings" charset="2"/>
              <a:buChar char="§"/>
            </a:pPr>
            <a:r>
              <a:rPr lang="de-DE" sz="6400" dirty="0">
                <a:solidFill>
                  <a:srgbClr val="FF0000"/>
                </a:solidFill>
              </a:rPr>
              <a:t>E</a:t>
            </a:r>
            <a:r>
              <a:rPr lang="de-DE" sz="6400" dirty="0" smtClean="0">
                <a:solidFill>
                  <a:srgbClr val="FF0000"/>
                </a:solidFill>
              </a:rPr>
              <a:t>ingeschränkte Qualität der eingeschlossenen Studien </a:t>
            </a:r>
            <a:r>
              <a:rPr lang="de-DE" sz="6400" dirty="0">
                <a:solidFill>
                  <a:srgbClr val="FF0000"/>
                </a:solidFill>
              </a:rPr>
              <a:t>und </a:t>
            </a:r>
            <a:r>
              <a:rPr lang="de-DE" sz="6400" dirty="0" smtClean="0">
                <a:solidFill>
                  <a:srgbClr val="FF0000"/>
                </a:solidFill>
              </a:rPr>
              <a:t>geringe Studiengröße!</a:t>
            </a:r>
            <a:endParaRPr lang="de-DE" sz="6400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r>
              <a:rPr lang="de-DE" sz="1400" b="0" dirty="0" smtClean="0"/>
              <a:t>     </a:t>
            </a: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406400" y="44958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558ED5"/>
                </a:solidFill>
              </a:rPr>
              <a:t>Skjeldestad et al. The </a:t>
            </a:r>
            <a:r>
              <a:rPr lang="de-DE" sz="1200" dirty="0" err="1" smtClean="0">
                <a:solidFill>
                  <a:srgbClr val="558ED5"/>
                </a:solidFill>
              </a:rPr>
              <a:t>impact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of</a:t>
            </a:r>
            <a:r>
              <a:rPr lang="de-DE" sz="1200" dirty="0" smtClean="0">
                <a:solidFill>
                  <a:srgbClr val="558ED5"/>
                </a:solidFill>
              </a:rPr>
              <a:t> intrauterine </a:t>
            </a:r>
            <a:r>
              <a:rPr lang="de-DE" sz="1200" dirty="0" err="1" smtClean="0">
                <a:solidFill>
                  <a:srgbClr val="558ED5"/>
                </a:solidFill>
              </a:rPr>
              <a:t>devices</a:t>
            </a:r>
            <a:r>
              <a:rPr lang="de-DE" sz="1200" dirty="0" smtClean="0">
                <a:solidFill>
                  <a:srgbClr val="558ED5"/>
                </a:solidFill>
              </a:rPr>
              <a:t> on subsequent </a:t>
            </a:r>
            <a:r>
              <a:rPr lang="de-DE" sz="1200" dirty="0" err="1" smtClean="0">
                <a:solidFill>
                  <a:srgbClr val="558ED5"/>
                </a:solidFill>
              </a:rPr>
              <a:t>fertility</a:t>
            </a:r>
            <a:r>
              <a:rPr lang="de-DE" sz="1200" dirty="0" smtClean="0">
                <a:solidFill>
                  <a:srgbClr val="558ED5"/>
                </a:solidFill>
              </a:rPr>
              <a:t>. </a:t>
            </a:r>
            <a:r>
              <a:rPr lang="de-DE" sz="1200" dirty="0" err="1" smtClean="0">
                <a:solidFill>
                  <a:srgbClr val="558ED5"/>
                </a:solidFill>
              </a:rPr>
              <a:t>Curr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Opin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Obstet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Gynecol</a:t>
            </a:r>
            <a:r>
              <a:rPr lang="de-DE" sz="1200" dirty="0" smtClean="0">
                <a:solidFill>
                  <a:srgbClr val="558ED5"/>
                </a:solidFill>
              </a:rPr>
              <a:t>. 2008;20:275-80</a:t>
            </a:r>
          </a:p>
          <a:p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3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8"/>
    </mc:Choice>
    <mc:Fallback>
      <p:transition xmlns:p14="http://schemas.microsoft.com/office/powerpoint/2010/main" spd="slow" advTm="359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8191500" cy="1028700"/>
          </a:xfrm>
        </p:spPr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/>
            </a:r>
            <a:br>
              <a:rPr lang="de-DE" sz="2000" dirty="0">
                <a:latin typeface="+mn-lt"/>
              </a:rPr>
            </a:br>
            <a:r>
              <a:rPr lang="de-DE" sz="2000" dirty="0" smtClean="0">
                <a:latin typeface="+mn-lt"/>
              </a:rPr>
              <a:t>Pilotstudie Stoddard 2015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Unfruchtbarkeit / </a:t>
            </a:r>
            <a:r>
              <a:rPr lang="de-DE" sz="2000" b="1" dirty="0" err="1" smtClean="0">
                <a:latin typeface="+mn-lt"/>
              </a:rPr>
              <a:t>infertilität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r>
              <a:rPr lang="de-DE" sz="1400" b="0" dirty="0" smtClean="0"/>
              <a:t>     </a:t>
            </a: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pPr marL="285750" indent="-285750">
              <a:buFont typeface="Wingdings" charset="2"/>
              <a:buChar char="§"/>
            </a:pPr>
            <a:endParaRPr lang="de-DE" sz="1400" dirty="0"/>
          </a:p>
          <a:p>
            <a:pPr marL="285750" indent="-285750">
              <a:buFont typeface="Wingdings" charset="2"/>
              <a:buChar char="§"/>
            </a:pPr>
            <a:endParaRPr lang="de-DE" sz="1400" dirty="0" smtClean="0"/>
          </a:p>
          <a:p>
            <a:r>
              <a:rPr lang="de-DE" sz="1400" b="0" dirty="0" smtClean="0">
                <a:solidFill>
                  <a:srgbClr val="FF0000"/>
                </a:solidFill>
              </a:rPr>
              <a:t>  Kleine Pilotstudie nur 111 Frauen! Aussagekraft nicht ausreichend!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911672"/>
              </p:ext>
            </p:extLst>
          </p:nvPr>
        </p:nvGraphicFramePr>
        <p:xfrm>
          <a:off x="622300" y="1648224"/>
          <a:ext cx="5626101" cy="211328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875367"/>
                <a:gridCol w="1875367"/>
                <a:gridCol w="1875367"/>
              </a:tblGrid>
              <a:tr h="32131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Keine</a:t>
                      </a:r>
                      <a:r>
                        <a:rPr lang="de-DE" sz="1400" baseline="0" dirty="0" smtClean="0"/>
                        <a:t> Spirale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Spirale</a:t>
                      </a:r>
                      <a:endParaRPr lang="de-DE" sz="14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Insgesamt</a:t>
                      </a:r>
                    </a:p>
                    <a:p>
                      <a:r>
                        <a:rPr lang="de-DE" sz="1200" b="0" dirty="0" smtClean="0"/>
                        <a:t>schwanger nach Beendigung der Verhütung innerhalb von 12 Monaten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000000"/>
                          </a:solidFill>
                        </a:rPr>
                        <a:t>70 von 100</a:t>
                      </a:r>
                      <a:endParaRPr lang="de-DE" sz="1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81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von 100</a:t>
                      </a:r>
                      <a:endParaRPr lang="de-DE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28</a:t>
                      </a:r>
                      <a:r>
                        <a:rPr lang="de-DE" sz="1200" b="1" baseline="0" dirty="0" smtClean="0"/>
                        <a:t> Jahre oder jünger</a:t>
                      </a:r>
                      <a:endParaRPr lang="de-DE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64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</a:rPr>
                        <a:t> von 100</a:t>
                      </a:r>
                      <a:endParaRPr lang="de-DE" sz="14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81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</a:rPr>
                        <a:t> von 100</a:t>
                      </a:r>
                      <a:endParaRPr lang="de-DE" sz="1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29 Jahre oder älter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000000"/>
                          </a:solidFill>
                        </a:rPr>
                        <a:t>100 von 100</a:t>
                      </a:r>
                      <a:endParaRPr lang="de-DE" sz="1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000000"/>
                          </a:solidFill>
                        </a:rPr>
                        <a:t>81 von 100</a:t>
                      </a:r>
                      <a:endParaRPr lang="de-DE" sz="14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22300" y="4579234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558ED5"/>
                </a:solidFill>
              </a:rPr>
              <a:t>Stoddard et al. </a:t>
            </a:r>
            <a:r>
              <a:rPr lang="de-DE" sz="1200" dirty="0" err="1" smtClean="0">
                <a:solidFill>
                  <a:srgbClr val="558ED5"/>
                </a:solidFill>
              </a:rPr>
              <a:t>Eur</a:t>
            </a:r>
            <a:r>
              <a:rPr lang="de-DE" sz="1200" dirty="0" smtClean="0">
                <a:solidFill>
                  <a:srgbClr val="558ED5"/>
                </a:solidFill>
              </a:rPr>
              <a:t> J </a:t>
            </a:r>
            <a:r>
              <a:rPr lang="de-DE" sz="1200" dirty="0" err="1" smtClean="0">
                <a:solidFill>
                  <a:srgbClr val="558ED5"/>
                </a:solidFill>
              </a:rPr>
              <a:t>Contracept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Reprod</a:t>
            </a:r>
            <a:r>
              <a:rPr lang="de-DE" sz="1200" dirty="0" smtClean="0">
                <a:solidFill>
                  <a:srgbClr val="558ED5"/>
                </a:solidFill>
              </a:rPr>
              <a:t> </a:t>
            </a:r>
            <a:r>
              <a:rPr lang="de-DE" sz="1200" dirty="0" err="1" smtClean="0">
                <a:solidFill>
                  <a:srgbClr val="558ED5"/>
                </a:solidFill>
              </a:rPr>
              <a:t>Health</a:t>
            </a:r>
            <a:r>
              <a:rPr lang="de-DE" sz="1200" dirty="0" smtClean="0">
                <a:solidFill>
                  <a:srgbClr val="558ED5"/>
                </a:solidFill>
              </a:rPr>
              <a:t> Care 2015; 20: 223–230</a:t>
            </a:r>
          </a:p>
          <a:p>
            <a:endParaRPr lang="de-DE" sz="1400" dirty="0">
              <a:solidFill>
                <a:srgbClr val="558ED5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7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7"/>
    </mc:Choice>
    <mc:Fallback>
      <p:transition xmlns:p14="http://schemas.microsoft.com/office/powerpoint/2010/main" spd="slow" advTm="416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Starke Regelblutungen / Anämie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buFont typeface="Wingdings" charset="2"/>
              <a:buChar char="§"/>
            </a:pPr>
            <a:r>
              <a:rPr lang="de-DE" sz="1400" b="0" dirty="0" smtClean="0"/>
              <a:t>kein direkter Vergleich mit andere </a:t>
            </a:r>
            <a:r>
              <a:rPr lang="de-DE" sz="1400" b="0" dirty="0"/>
              <a:t>V</a:t>
            </a:r>
            <a:r>
              <a:rPr lang="de-DE" sz="1400" b="0" dirty="0" smtClean="0"/>
              <a:t>erhütungsmethoden </a:t>
            </a:r>
          </a:p>
          <a:p>
            <a:pPr marL="285750" lvl="0" indent="-285750">
              <a:buFont typeface="Wingdings" charset="2"/>
              <a:buChar char="§"/>
            </a:pPr>
            <a:r>
              <a:rPr lang="de-DE" sz="1400" b="0" dirty="0" smtClean="0"/>
              <a:t>keine </a:t>
            </a:r>
            <a:r>
              <a:rPr lang="de-DE" sz="1400" b="0" dirty="0"/>
              <a:t>Studie untersucht den Endpunkt </a:t>
            </a:r>
            <a:r>
              <a:rPr lang="de-DE" sz="1400" b="0" dirty="0" smtClean="0"/>
              <a:t>Anämie </a:t>
            </a:r>
          </a:p>
          <a:p>
            <a:pPr marL="285750" lvl="0" indent="-285750">
              <a:buFont typeface="Wingdings" charset="2"/>
              <a:buChar char="§"/>
            </a:pPr>
            <a:r>
              <a:rPr lang="de-DE" sz="1400" b="0" dirty="0" smtClean="0"/>
              <a:t>Insgesamt kein </a:t>
            </a:r>
            <a:r>
              <a:rPr lang="de-DE" sz="1400" b="0" dirty="0"/>
              <a:t>oder nur </a:t>
            </a:r>
            <a:r>
              <a:rPr lang="de-DE" sz="1400" b="0" dirty="0" smtClean="0"/>
              <a:t>minimaler </a:t>
            </a:r>
            <a:r>
              <a:rPr lang="de-DE" sz="1400" b="0" dirty="0"/>
              <a:t>Unterschied zwischen den verschiedenen </a:t>
            </a:r>
            <a:r>
              <a:rPr lang="de-DE" sz="1400" b="0" dirty="0" smtClean="0"/>
              <a:t>Altersgruppen</a:t>
            </a:r>
            <a:endParaRPr lang="de-DE" sz="1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143537"/>
              </p:ext>
            </p:extLst>
          </p:nvPr>
        </p:nvGraphicFramePr>
        <p:xfrm>
          <a:off x="1079500" y="3120390"/>
          <a:ext cx="6096000" cy="134111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24-44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1" dirty="0" smtClean="0"/>
                        <a:t>Starke</a:t>
                      </a:r>
                      <a:r>
                        <a:rPr lang="de-DE" sz="1200" b="1" baseline="0" dirty="0" smtClean="0"/>
                        <a:t> Regelblutung</a:t>
                      </a:r>
                      <a:endParaRPr lang="de-DE" sz="1200" b="1" dirty="0" smtClean="0"/>
                    </a:p>
                    <a:p>
                      <a:r>
                        <a:rPr lang="de-DE" sz="1200" dirty="0" smtClean="0"/>
                        <a:t>innerhalb der ersten 12 Monate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   15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   5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von 100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119 von 2027</a:t>
                      </a:r>
                    </a:p>
                    <a:p>
                      <a:endParaRPr lang="de-DE" sz="1400" b="1" dirty="0" smtClean="0">
                        <a:solidFill>
                          <a:srgbClr val="558ED5"/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</a:rPr>
                        <a:t> von 100</a:t>
                      </a:r>
                      <a:endParaRPr lang="de-DE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1075 von 17.570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r>
                        <a:rPr lang="de-DE" sz="1400" dirty="0" smtClean="0"/>
                        <a:t>   </a:t>
                      </a:r>
                      <a:r>
                        <a:rPr lang="de-DE" sz="1400" b="1" dirty="0" smtClean="0"/>
                        <a:t>6 von 100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079500" y="4594624"/>
            <a:ext cx="59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</a:t>
            </a:r>
            <a:r>
              <a:rPr lang="de-DE" sz="1400" dirty="0">
                <a:solidFill>
                  <a:srgbClr val="558ED5"/>
                </a:solidFill>
              </a:rPr>
              <a:t>951–</a:t>
            </a:r>
            <a:r>
              <a:rPr lang="de-DE" sz="1400" dirty="0" smtClean="0">
                <a:solidFill>
                  <a:srgbClr val="558ED5"/>
                </a:solidFill>
              </a:rPr>
              <a:t>958</a:t>
            </a:r>
            <a:endParaRPr lang="de-DE" sz="1400" dirty="0">
              <a:solidFill>
                <a:srgbClr val="558E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9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dirty="0">
                <a:latin typeface="+mn-lt"/>
              </a:rPr>
              <a:t>Jatlaoui </a:t>
            </a:r>
            <a:r>
              <a:rPr lang="de-DE" sz="2000" dirty="0" smtClean="0">
                <a:latin typeface="+mn-lt"/>
              </a:rPr>
              <a:t>2017</a:t>
            </a:r>
            <a:br>
              <a:rPr lang="de-DE" sz="2000" dirty="0" smtClean="0">
                <a:latin typeface="+mn-lt"/>
              </a:rPr>
            </a:br>
            <a:r>
              <a:rPr lang="de-DE" sz="2000" b="1" dirty="0" smtClean="0">
                <a:latin typeface="+mn-lt"/>
              </a:rPr>
              <a:t>Starke Regelblutungen / Anämie</a:t>
            </a:r>
            <a:endParaRPr lang="de-DE" sz="2000" b="1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>
              <a:buFont typeface="Wingdings" charset="2"/>
              <a:buChar char="§"/>
            </a:pPr>
            <a:endParaRPr lang="de-DE" sz="1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407951"/>
              </p:ext>
            </p:extLst>
          </p:nvPr>
        </p:nvGraphicFramePr>
        <p:xfrm>
          <a:off x="1295400" y="2180590"/>
          <a:ext cx="6553200" cy="198119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638300"/>
                <a:gridCol w="1638300"/>
                <a:gridCol w="1638300"/>
                <a:gridCol w="163830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15-19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20-24 Jahre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Frauen</a:t>
                      </a:r>
                    </a:p>
                    <a:p>
                      <a:r>
                        <a:rPr lang="de-DE" sz="1400" dirty="0" smtClean="0"/>
                        <a:t>24-44 Jahre</a:t>
                      </a:r>
                      <a:endParaRPr lang="de-D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dirty="0" smtClean="0"/>
                        <a:t>Starke</a:t>
                      </a:r>
                      <a:r>
                        <a:rPr lang="de-DE" sz="1200" b="0" baseline="0" dirty="0" smtClean="0"/>
                        <a:t> Regelblutung</a:t>
                      </a:r>
                    </a:p>
                    <a:p>
                      <a:r>
                        <a:rPr lang="de-DE" sz="1200" b="1" baseline="0" dirty="0" smtClean="0"/>
                        <a:t>Kupferspirale</a:t>
                      </a:r>
                      <a:endParaRPr lang="de-DE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   15 von 307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chemeClr val="tx1"/>
                          </a:solidFill>
                        </a:rPr>
                        <a:t>    5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</a:rPr>
                        <a:t> von 100</a:t>
                      </a:r>
                      <a:endParaRPr lang="de-DE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119 von 2027</a:t>
                      </a:r>
                    </a:p>
                    <a:p>
                      <a:endParaRPr lang="de-DE" sz="1400" b="1" dirty="0" smtClean="0">
                        <a:solidFill>
                          <a:srgbClr val="558ED5"/>
                        </a:solidFill>
                      </a:endParaRPr>
                    </a:p>
                    <a:p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   </a:t>
                      </a:r>
                      <a:r>
                        <a:rPr lang="de-DE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r>
                        <a:rPr lang="de-DE" sz="1400" b="1" baseline="0" dirty="0" smtClean="0">
                          <a:solidFill>
                            <a:srgbClr val="000000"/>
                          </a:solidFill>
                        </a:rPr>
                        <a:t> von 100</a:t>
                      </a:r>
                      <a:endParaRPr lang="de-DE" sz="14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1075 von 17.570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r>
                        <a:rPr lang="de-DE" sz="1400" dirty="0" smtClean="0"/>
                        <a:t>   </a:t>
                      </a:r>
                      <a:r>
                        <a:rPr lang="de-DE" sz="1400" b="1" dirty="0" smtClean="0"/>
                        <a:t>6 von 100</a:t>
                      </a:r>
                      <a:endParaRPr lang="de-DE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b="0" baseline="0" dirty="0" smtClean="0"/>
                        <a:t>Starke Regelblutung</a:t>
                      </a:r>
                    </a:p>
                    <a:p>
                      <a:r>
                        <a:rPr lang="de-DE" sz="1200" b="1" baseline="0" dirty="0" smtClean="0"/>
                        <a:t>Hormonspirale</a:t>
                      </a:r>
                      <a:endParaRPr lang="de-DE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49 von 1528</a:t>
                      </a:r>
                    </a:p>
                    <a:p>
                      <a:endParaRPr lang="de-DE" sz="14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    3 von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220 von 7860</a:t>
                      </a:r>
                    </a:p>
                    <a:p>
                      <a:endParaRPr lang="de-DE" sz="1400" dirty="0" smtClean="0">
                        <a:solidFill>
                          <a:srgbClr val="558ED5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/>
                        <a:t>   3 von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558ED5"/>
                          </a:solidFill>
                        </a:rPr>
                        <a:t>2.235 von 61.197</a:t>
                      </a:r>
                    </a:p>
                    <a:p>
                      <a:endParaRPr lang="de-DE" sz="1400" b="1" dirty="0" smtClean="0"/>
                    </a:p>
                    <a:p>
                      <a:r>
                        <a:rPr lang="de-DE" sz="1400" b="1" dirty="0" smtClean="0"/>
                        <a:t>   4 von 100</a:t>
                      </a:r>
                      <a:endParaRPr lang="de-DE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079500" y="4594624"/>
            <a:ext cx="596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558ED5"/>
                </a:solidFill>
              </a:rPr>
              <a:t>Berenson et al. </a:t>
            </a:r>
            <a:r>
              <a:rPr lang="de-DE" sz="1400" dirty="0" err="1" smtClean="0">
                <a:solidFill>
                  <a:srgbClr val="558ED5"/>
                </a:solidFill>
              </a:rPr>
              <a:t>Obstet</a:t>
            </a:r>
            <a:r>
              <a:rPr lang="de-DE" sz="1400" dirty="0" smtClean="0">
                <a:solidFill>
                  <a:srgbClr val="558ED5"/>
                </a:solidFill>
              </a:rPr>
              <a:t> </a:t>
            </a:r>
            <a:r>
              <a:rPr lang="de-DE" sz="1400" dirty="0" err="1" smtClean="0">
                <a:solidFill>
                  <a:srgbClr val="558ED5"/>
                </a:solidFill>
              </a:rPr>
              <a:t>Gynecol</a:t>
            </a:r>
            <a:r>
              <a:rPr lang="de-DE" sz="1400" dirty="0" smtClean="0">
                <a:solidFill>
                  <a:srgbClr val="558ED5"/>
                </a:solidFill>
              </a:rPr>
              <a:t> 2013; 121: 951–958</a:t>
            </a:r>
          </a:p>
        </p:txBody>
      </p:sp>
    </p:spTree>
    <p:extLst>
      <p:ext uri="{BB962C8B-B14F-4D97-AF65-F5344CB8AC3E}">
        <p14:creationId xmlns:p14="http://schemas.microsoft.com/office/powerpoint/2010/main" val="342153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n-lt"/>
              </a:rPr>
              <a:t>Fazit</a:t>
            </a:r>
            <a:endParaRPr lang="de-DE" dirty="0"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Mythen und Fakten</a:t>
            </a:r>
            <a:br>
              <a:rPr lang="de-DE" b="0" dirty="0" smtClean="0"/>
            </a:br>
            <a:endParaRPr lang="de-DE" b="0" dirty="0" smtClean="0"/>
          </a:p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Evidenzbasierte Gesundheitsinformationen wichtig!</a:t>
            </a:r>
          </a:p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Erstellung schwierig</a:t>
            </a:r>
          </a:p>
          <a:p>
            <a:pPr marL="342900" indent="-342900">
              <a:buFont typeface="Wingdings" charset="2"/>
              <a:buChar char="§"/>
            </a:pPr>
            <a:endParaRPr lang="de-DE" b="0" dirty="0" smtClean="0"/>
          </a:p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Wenige aussagekräftige Studien </a:t>
            </a:r>
            <a:r>
              <a:rPr lang="de-DE" b="0" dirty="0"/>
              <a:t>zu </a:t>
            </a:r>
            <a:r>
              <a:rPr lang="de-DE" b="0" dirty="0" smtClean="0"/>
              <a:t>Kupferspiralen bei </a:t>
            </a:r>
            <a:r>
              <a:rPr lang="de-DE" dirty="0" smtClean="0"/>
              <a:t>jungen Frauen</a:t>
            </a:r>
          </a:p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Methodische Qualität der Studien gering</a:t>
            </a:r>
          </a:p>
          <a:p>
            <a:pPr marL="342900" indent="-342900">
              <a:buFont typeface="Wingdings" charset="2"/>
              <a:buChar char="§"/>
            </a:pPr>
            <a:r>
              <a:rPr lang="de-DE" b="0" dirty="0" smtClean="0"/>
              <a:t>Studien zu klein </a:t>
            </a:r>
            <a:endParaRPr lang="de-DE" b="0" dirty="0"/>
          </a:p>
          <a:p>
            <a:endParaRPr lang="de-DE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1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30"/>
    </mc:Choice>
    <mc:Fallback>
      <p:transition xmlns:p14="http://schemas.microsoft.com/office/powerpoint/2010/main" spd="slow" advTm="3383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5501" t="1" r="-2499" b="7777"/>
          <a:stretch/>
        </p:blipFill>
        <p:spPr>
          <a:xfrm>
            <a:off x="0" y="114539"/>
            <a:ext cx="8229600" cy="5155960"/>
          </a:xfrm>
        </p:spPr>
      </p:pic>
      <p:sp>
        <p:nvSpPr>
          <p:cNvPr id="3" name="Oval 2"/>
          <p:cNvSpPr/>
          <p:nvPr/>
        </p:nvSpPr>
        <p:spPr>
          <a:xfrm>
            <a:off x="4452620" y="622538"/>
            <a:ext cx="1389380" cy="151106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8"/>
    </mc:Choice>
    <mc:Fallback>
      <p:transition xmlns:p14="http://schemas.microsoft.com/office/powerpoint/2010/main" spd="slow" advTm="3319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092200"/>
            <a:ext cx="5100350" cy="51435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0071"/>
            <a:ext cx="9144000" cy="686658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03"/>
    </mc:Choice>
    <mc:Fallback>
      <p:transition xmlns:p14="http://schemas.microsoft.com/office/powerpoint/2010/main" spd="slow" advTm="287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-33061" b="-33061"/>
          <a:stretch/>
        </p:blipFill>
        <p:spPr>
          <a:xfrm>
            <a:off x="139700" y="-285750"/>
            <a:ext cx="7620000" cy="327977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2789349"/>
            <a:ext cx="5499100" cy="126194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981700" y="2826196"/>
            <a:ext cx="273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solidFill>
                  <a:srgbClr val="FF0000"/>
                </a:solidFill>
              </a:rPr>
              <a:t>Z</a:t>
            </a:r>
            <a:r>
              <a:rPr lang="de-DE" sz="1600" b="1" i="1" dirty="0" smtClean="0">
                <a:solidFill>
                  <a:srgbClr val="FF0000"/>
                </a:solidFill>
              </a:rPr>
              <a:t>weite Wahl!</a:t>
            </a:r>
          </a:p>
          <a:p>
            <a:r>
              <a:rPr lang="de-DE" sz="1600" b="1" i="1" dirty="0" smtClean="0">
                <a:solidFill>
                  <a:srgbClr val="FF0000"/>
                </a:solidFill>
              </a:rPr>
              <a:t>Risiko für Geschlechtskrankheiten!</a:t>
            </a:r>
          </a:p>
          <a:p>
            <a:r>
              <a:rPr lang="de-DE" sz="1600" b="1" i="1" dirty="0" smtClean="0">
                <a:solidFill>
                  <a:srgbClr val="FF0000"/>
                </a:solidFill>
              </a:rPr>
              <a:t>Unfruchtbarkeit!</a:t>
            </a:r>
            <a:endParaRPr lang="de-DE" sz="1600" b="1" i="1" dirty="0">
              <a:solidFill>
                <a:srgbClr val="FF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47700" y="330200"/>
            <a:ext cx="2514600" cy="3429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6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5"/>
    </mc:Choice>
    <mc:Fallback>
      <p:transition xmlns:p14="http://schemas.microsoft.com/office/powerpoint/2010/main" spd="slow" advTm="292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/>
          <a:srcRect l="-30434" r="-30434"/>
          <a:stretch>
            <a:fillRect/>
          </a:stretch>
        </p:blipFill>
        <p:spPr>
          <a:xfrm>
            <a:off x="-1104900" y="1390650"/>
            <a:ext cx="7620000" cy="3279775"/>
          </a:xfrm>
        </p:spPr>
      </p:pic>
      <p:sp>
        <p:nvSpPr>
          <p:cNvPr id="8" name="Rechteck 7"/>
          <p:cNvSpPr/>
          <p:nvPr/>
        </p:nvSpPr>
        <p:spPr>
          <a:xfrm>
            <a:off x="1828800" y="4114800"/>
            <a:ext cx="2387600" cy="2095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546100" y="3797300"/>
            <a:ext cx="2387600" cy="22860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6261100" y="1727200"/>
            <a:ext cx="245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FF0000"/>
                </a:solidFill>
              </a:rPr>
              <a:t>„erhöhtes Risiko, unfruchtbar zu werden“</a:t>
            </a:r>
          </a:p>
          <a:p>
            <a:endParaRPr lang="de-DE" i="1" dirty="0" smtClean="0">
              <a:solidFill>
                <a:srgbClr val="FF0000"/>
              </a:solidFill>
            </a:endParaRPr>
          </a:p>
          <a:p>
            <a:r>
              <a:rPr lang="de-DE" i="1" dirty="0" smtClean="0">
                <a:solidFill>
                  <a:srgbClr val="FF0000"/>
                </a:solidFill>
              </a:rPr>
              <a:t>„kinderlose Frauen mehr gefährdet“</a:t>
            </a:r>
          </a:p>
          <a:p>
            <a:endParaRPr lang="de-DE" i="1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7"/>
    </mc:Choice>
    <mc:Fallback>
      <p:transition xmlns:p14="http://schemas.microsoft.com/office/powerpoint/2010/main" spd="slow" advTm="271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zweifelhafter </a:t>
            </a:r>
            <a:r>
              <a:rPr lang="de-DE" sz="2000" b="1" dirty="0">
                <a:latin typeface="+mn-lt"/>
              </a:rPr>
              <a:t>Ruf der Kupferspirale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29304"/>
            <a:ext cx="7620000" cy="3280172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Spirale zur Verhütung namens </a:t>
            </a:r>
            <a:r>
              <a:rPr lang="de-DE" sz="1800" b="0" dirty="0" err="1" smtClean="0"/>
              <a:t>Dalkon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Shield</a:t>
            </a:r>
            <a:r>
              <a:rPr lang="de-DE" sz="1800" b="0" dirty="0" smtClean="0"/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/>
              <a:t>in den 70er Jahren mit </a:t>
            </a:r>
            <a:r>
              <a:rPr lang="de-DE" sz="1800" b="0" dirty="0" smtClean="0"/>
              <a:t>mangelnder klinischer Prüfung auf dem Markt eingeführt 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viele Frauen mit Unterleibsinfektionen, Eileiterschwangerschaften, Unfruchtbarkeit und 17 Todesfälle </a:t>
            </a:r>
            <a:endParaRPr lang="de-DE" sz="1800" b="0" dirty="0"/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Ursache: geflochtener Rückholfaden, aufsteigende Entzündungen</a:t>
            </a:r>
          </a:p>
        </p:txBody>
      </p:sp>
      <p:pic>
        <p:nvPicPr>
          <p:cNvPr id="4" name="Inhaltsplatzhalter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1238"/>
          <a:stretch/>
        </p:blipFill>
        <p:spPr bwMode="auto">
          <a:xfrm>
            <a:off x="6540500" y="353974"/>
            <a:ext cx="2980928" cy="156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93"/>
    </mc:Choice>
    <mc:Fallback>
      <p:transition xmlns:p14="http://schemas.microsoft.com/office/powerpoint/2010/main" spd="slow" advTm="493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zweifelhafter </a:t>
            </a:r>
            <a:r>
              <a:rPr lang="de-DE" sz="2000" b="1" dirty="0">
                <a:latin typeface="+mn-lt"/>
              </a:rPr>
              <a:t>Ruf der Kupferspirale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Beobachtungsstudie Anfang der 80er Jahre: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Zusammenhang zwischen Spiralen und Unterleibsentzündungen</a:t>
            </a:r>
          </a:p>
          <a:p>
            <a:endParaRPr lang="de-DE" sz="1800" b="0" dirty="0" smtClean="0"/>
          </a:p>
        </p:txBody>
      </p:sp>
      <p:sp>
        <p:nvSpPr>
          <p:cNvPr id="6" name="Rechteck 5"/>
          <p:cNvSpPr/>
          <p:nvPr/>
        </p:nvSpPr>
        <p:spPr>
          <a:xfrm>
            <a:off x="19507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Spirale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050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Unterleibs-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infektionen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3456940" y="2882900"/>
            <a:ext cx="822960" cy="18669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59"/>
    </mc:Choice>
    <mc:Fallback>
      <p:transition xmlns:p14="http://schemas.microsoft.com/office/powerpoint/2010/main" spd="slow" advTm="126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 smtClean="0">
                <a:latin typeface="+mn-lt"/>
              </a:rPr>
              <a:t>zweifelhafter </a:t>
            </a:r>
            <a:r>
              <a:rPr lang="de-DE" sz="2000" b="1" dirty="0">
                <a:latin typeface="+mn-lt"/>
              </a:rPr>
              <a:t>Ruf der Kupferspirale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Beobachtungsstudie Anfang der 80er Jahre:</a:t>
            </a:r>
          </a:p>
          <a:p>
            <a:pPr marL="342900" indent="-342900">
              <a:buFont typeface="Wingdings" charset="2"/>
              <a:buChar char="§"/>
            </a:pPr>
            <a:r>
              <a:rPr lang="de-DE" sz="1800" b="0" dirty="0" smtClean="0"/>
              <a:t>Zusammenhang zwischen Spiralen und Unterleibsentzündungen</a:t>
            </a:r>
          </a:p>
          <a:p>
            <a:endParaRPr lang="de-DE" sz="1800" b="0" dirty="0" smtClean="0"/>
          </a:p>
        </p:txBody>
      </p:sp>
      <p:sp>
        <p:nvSpPr>
          <p:cNvPr id="6" name="Rechteck 5"/>
          <p:cNvSpPr/>
          <p:nvPr/>
        </p:nvSpPr>
        <p:spPr>
          <a:xfrm>
            <a:off x="19507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Spirale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60502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Unterleibs-</a:t>
            </a:r>
          </a:p>
          <a:p>
            <a:r>
              <a:rPr lang="de-DE" dirty="0" err="1" smtClean="0">
                <a:solidFill>
                  <a:srgbClr val="000000"/>
                </a:solidFill>
              </a:rPr>
              <a:t>infektionen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Pfeil nach rechts 8"/>
          <p:cNvSpPr/>
          <p:nvPr/>
        </p:nvSpPr>
        <p:spPr>
          <a:xfrm>
            <a:off x="3456940" y="2882900"/>
            <a:ext cx="822960" cy="18669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784340" y="2611120"/>
            <a:ext cx="1351280" cy="678180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de-DE" dirty="0" err="1" smtClean="0">
                <a:solidFill>
                  <a:srgbClr val="000000"/>
                </a:solidFill>
              </a:rPr>
              <a:t>Unfrucht</a:t>
            </a:r>
            <a:r>
              <a:rPr lang="de-DE" dirty="0" smtClean="0">
                <a:solidFill>
                  <a:srgbClr val="000000"/>
                </a:solidFill>
              </a:rPr>
              <a:t>-barkeit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6162040" y="2882900"/>
            <a:ext cx="416560" cy="18669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4"/>
    </mc:Choice>
    <mc:Fallback>
      <p:transition xmlns:p14="http://schemas.microsoft.com/office/powerpoint/2010/main" spd="slow" advTm="74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3.8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7|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z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z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Essenz.thmx</Template>
  <TotalTime>0</TotalTime>
  <Words>1179</Words>
  <Application>Microsoft Macintosh PowerPoint</Application>
  <PresentationFormat>Bildschirmpräsentation (16:9)</PresentationFormat>
  <Paragraphs>357</Paragraphs>
  <Slides>29</Slides>
  <Notes>0</Notes>
  <HiddenSlides>3</HiddenSlides>
  <MMClips>26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Essenz</vt:lpstr>
      <vt:lpstr>Kupferspirale für junge Frauen</vt:lpstr>
      <vt:lpstr>KUPFERSPIRALE KUPFERIUP, CUIUP</vt:lpstr>
      <vt:lpstr>PowerPoint-Präsentation</vt:lpstr>
      <vt:lpstr>PowerPoint-Präsentation</vt:lpstr>
      <vt:lpstr>PowerPoint-Präsentation</vt:lpstr>
      <vt:lpstr>PowerPoint-Präsentation</vt:lpstr>
      <vt:lpstr>zweifelhafter Ruf der Kupferspirale </vt:lpstr>
      <vt:lpstr>zweifelhafter Ruf der Kupferspirale </vt:lpstr>
      <vt:lpstr>zweifelhafter Ruf der Kupferspirale </vt:lpstr>
      <vt:lpstr>zweifelhafter Ruf der Kupferspirale </vt:lpstr>
      <vt:lpstr>zweifelhafter Ruf der Kupferspirale </vt:lpstr>
      <vt:lpstr>Kupferspirale Junge frauen unerwünschte Langzeitrisiken</vt:lpstr>
      <vt:lpstr>Kupferspirale Junge frauen unerwünschte Langzeitrisiken</vt:lpstr>
      <vt:lpstr>Kupferspirale Junge frauen unerwünschte Langzeitrisiken</vt:lpstr>
      <vt:lpstr>Jatlaoui 2017 Methode</vt:lpstr>
      <vt:lpstr>Jatlaoui 2017 Methode</vt:lpstr>
      <vt:lpstr>Jatlaoui 2017 Perforation der Gebärmutterwand</vt:lpstr>
      <vt:lpstr>Jatlaoui 2017 Perforation der Gebärmutterwand</vt:lpstr>
      <vt:lpstr>Jatlaoui 2017 entzündliche Erkrankung der Beckenorgane</vt:lpstr>
      <vt:lpstr>Jatlaoui 2017 entzündliche Erkrankung der Beckenorgane</vt:lpstr>
      <vt:lpstr>Jatlaoui 2017 entzündliche Erkrankung der Beckenorgane</vt:lpstr>
      <vt:lpstr>Jatlaoui 2017 entzündliche Erkrankung der Beckenorgane</vt:lpstr>
      <vt:lpstr> eileiterschwangerschaft / ektope Schwangerschaft</vt:lpstr>
      <vt:lpstr>Jatlaoui 2017 Unfruchtbarkeit / Infertilität</vt:lpstr>
      <vt:lpstr> Skjeldestad 2008 Unfruchtbarkeit / infertilität</vt:lpstr>
      <vt:lpstr> Pilotstudie Stoddard 2015 Unfruchtbarkeit / infertilität</vt:lpstr>
      <vt:lpstr>Jatlaoui 2017 Starke Regelblutungen / Anämie</vt:lpstr>
      <vt:lpstr>Jatlaoui 2017 Starke Regelblutungen / Anämie</vt:lpstr>
      <vt:lpstr>Fazit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Kupferspirale</dc:title>
  <dc:creator>Christiane Florack</dc:creator>
  <cp:lastModifiedBy>Christiane Florack</cp:lastModifiedBy>
  <cp:revision>96</cp:revision>
  <dcterms:created xsi:type="dcterms:W3CDTF">2019-03-15T09:34:33Z</dcterms:created>
  <dcterms:modified xsi:type="dcterms:W3CDTF">2019-03-28T12:37:48Z</dcterms:modified>
</cp:coreProperties>
</file>